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696" r:id="rId5"/>
  </p:sldMasterIdLst>
  <p:notesMasterIdLst>
    <p:notesMasterId r:id="rId42"/>
  </p:notesMasterIdLst>
  <p:sldIdLst>
    <p:sldId id="261" r:id="rId6"/>
    <p:sldId id="260" r:id="rId7"/>
    <p:sldId id="256" r:id="rId8"/>
    <p:sldId id="267" r:id="rId9"/>
    <p:sldId id="264" r:id="rId10"/>
    <p:sldId id="262" r:id="rId11"/>
    <p:sldId id="266" r:id="rId12"/>
    <p:sldId id="280" r:id="rId13"/>
    <p:sldId id="279" r:id="rId14"/>
    <p:sldId id="257" r:id="rId15"/>
    <p:sldId id="258" r:id="rId16"/>
    <p:sldId id="269" r:id="rId17"/>
    <p:sldId id="268" r:id="rId18"/>
    <p:sldId id="302" r:id="rId19"/>
    <p:sldId id="270" r:id="rId20"/>
    <p:sldId id="282" r:id="rId21"/>
    <p:sldId id="278" r:id="rId22"/>
    <p:sldId id="283" r:id="rId23"/>
    <p:sldId id="284" r:id="rId24"/>
    <p:sldId id="285" r:id="rId25"/>
    <p:sldId id="286" r:id="rId26"/>
    <p:sldId id="287" r:id="rId27"/>
    <p:sldId id="288" r:id="rId28"/>
    <p:sldId id="265" r:id="rId29"/>
    <p:sldId id="289" r:id="rId30"/>
    <p:sldId id="290" r:id="rId31"/>
    <p:sldId id="263" r:id="rId32"/>
    <p:sldId id="291" r:id="rId33"/>
    <p:sldId id="292" r:id="rId34"/>
    <p:sldId id="293" r:id="rId35"/>
    <p:sldId id="271" r:id="rId36"/>
    <p:sldId id="297" r:id="rId37"/>
    <p:sldId id="298" r:id="rId38"/>
    <p:sldId id="299" r:id="rId39"/>
    <p:sldId id="300" r:id="rId40"/>
    <p:sldId id="30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C73ABE-0CC0-B745-9D3E-8CDFE982253B}" v="1" dt="2021-06-17T13:04:06.6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616"/>
    <p:restoredTop sz="77327"/>
  </p:normalViewPr>
  <p:slideViewPr>
    <p:cSldViewPr snapToGrid="0">
      <p:cViewPr varScale="1">
        <p:scale>
          <a:sx n="83" d="100"/>
          <a:sy n="83" d="100"/>
        </p:scale>
        <p:origin x="108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7B4C0-638B-427D-B210-E814F7017B58}" type="datetimeFigureOut">
              <a:rPr lang="en-GB"/>
              <a:t>17/06/2021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828EAE-475C-4E25-92CE-BA70C3E7912D}" type="slidenum">
              <a:rPr lang="en-GB"/>
              <a:t>‹#›</a:t>
            </a:fld>
            <a:endParaRPr lang="en-GB"/>
          </a:p>
        </p:txBody>
      </p:sp>
    </p:spTree>
    <p:extLst>
      <p:ext uri="{BB962C8B-B14F-4D97-AF65-F5344CB8AC3E}">
        <p14:creationId xmlns:p14="http://schemas.microsoft.com/office/powerpoint/2010/main" val="381775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lbertafamilywellness.org/resources/video/executive-functio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Pair then share as a class. What sort of words are they coming up with? Draw out trends… if there are any. </a:t>
            </a:r>
          </a:p>
        </p:txBody>
      </p:sp>
      <p:sp>
        <p:nvSpPr>
          <p:cNvPr id="4" name="Slide Number Placeholder 3"/>
          <p:cNvSpPr>
            <a:spLocks noGrp="1"/>
          </p:cNvSpPr>
          <p:nvPr>
            <p:ph type="sldNum" sz="quarter" idx="5"/>
          </p:nvPr>
        </p:nvSpPr>
        <p:spPr/>
        <p:txBody>
          <a:bodyPr/>
          <a:lstStyle/>
          <a:p>
            <a:fld id="{DE828EAE-475C-4E25-92CE-BA70C3E7912D}" type="slidenum">
              <a:rPr lang="en-GB" smtClean="0"/>
              <a:t>5</a:t>
            </a:fld>
            <a:endParaRPr lang="en-GB"/>
          </a:p>
        </p:txBody>
      </p:sp>
    </p:spTree>
    <p:extLst>
      <p:ext uri="{BB962C8B-B14F-4D97-AF65-F5344CB8AC3E}">
        <p14:creationId xmlns:p14="http://schemas.microsoft.com/office/powerpoint/2010/main" val="3225926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describes briefly (about 2 minutes) what neuroplasticity. Stress with students that whilst genes play an important role in brain development, it is experiences that shape which connections are made between neurons. The brain is a very good example of gene v environment </a:t>
            </a:r>
            <a:r>
              <a:rPr lang="en-US" dirty="0" err="1"/>
              <a:t>interacations</a:t>
            </a:r>
            <a:r>
              <a:rPr lang="en-US" dirty="0"/>
              <a:t>. </a:t>
            </a:r>
          </a:p>
          <a:p>
            <a:endParaRPr lang="en-US" dirty="0"/>
          </a:p>
          <a:p>
            <a:r>
              <a:rPr lang="en-US" dirty="0"/>
              <a:t>Plasticity occurs throughout life, but there are 2 particularly sensitive periods (0-5 and 11-25 years). </a:t>
            </a:r>
          </a:p>
          <a:p>
            <a:endParaRPr lang="en-US" dirty="0"/>
          </a:p>
          <a:p>
            <a:r>
              <a:rPr lang="en-US" dirty="0"/>
              <a:t>There is an extension activity related to epigenetics – the idea that experiences (parenting techniques in rats in this instance) can change the expression of genes and therefore influence brain development. </a:t>
            </a:r>
          </a:p>
        </p:txBody>
      </p:sp>
      <p:sp>
        <p:nvSpPr>
          <p:cNvPr id="4" name="Slide Number Placeholder 3"/>
          <p:cNvSpPr>
            <a:spLocks noGrp="1"/>
          </p:cNvSpPr>
          <p:nvPr>
            <p:ph type="sldNum" sz="quarter" idx="5"/>
          </p:nvPr>
        </p:nvSpPr>
        <p:spPr/>
        <p:txBody>
          <a:bodyPr/>
          <a:lstStyle/>
          <a:p>
            <a:fld id="{DE828EAE-475C-4E25-92CE-BA70C3E7912D}" type="slidenum">
              <a:rPr lang="en-GB" smtClean="0"/>
              <a:t>15</a:t>
            </a:fld>
            <a:endParaRPr lang="en-GB"/>
          </a:p>
        </p:txBody>
      </p:sp>
    </p:spTree>
    <p:extLst>
      <p:ext uri="{BB962C8B-B14F-4D97-AF65-F5344CB8AC3E}">
        <p14:creationId xmlns:p14="http://schemas.microsoft.com/office/powerpoint/2010/main" val="2886289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with last lesson – genes and the environment influence brain development. This lesson focuses on the </a:t>
            </a:r>
            <a:r>
              <a:rPr lang="en-US" dirty="0" err="1"/>
              <a:t>environrment</a:t>
            </a:r>
            <a:r>
              <a:rPr lang="en-US" dirty="0"/>
              <a:t>. The environment for a child 0-5 is determined by their main caregivers (e.g. parents, </a:t>
            </a:r>
            <a:r>
              <a:rPr lang="en-US" dirty="0" err="1"/>
              <a:t>carers</a:t>
            </a:r>
            <a:r>
              <a:rPr lang="en-US" dirty="0"/>
              <a:t>, child care workers, siblings, close family) . What they do, and the experiences they provide for the child,  can greatly influence how the child’s brain develops. </a:t>
            </a:r>
          </a:p>
          <a:p>
            <a:endParaRPr lang="en-US" dirty="0"/>
          </a:p>
          <a:p>
            <a:r>
              <a:rPr lang="en-US" dirty="0"/>
              <a:t>It is a like the interactions between genes and environment for a growing plant – water, CO2, nutrients </a:t>
            </a:r>
            <a:r>
              <a:rPr lang="en-US" dirty="0" err="1"/>
              <a:t>etc</a:t>
            </a:r>
            <a:r>
              <a:rPr lang="en-US" dirty="0"/>
              <a:t>, will all influence how healthy the plant is.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24443-1120-254C-B158-1210FB5F9B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75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 to their ideas.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24443-1120-254C-B158-1210FB5F9B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951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the prior learning of plants – need appropriate environmental conditions in order to grow into a healthy plant. This lesson looks at the experiences and environmental conditions crucial to healthy child development (long term human health). </a:t>
            </a:r>
          </a:p>
          <a:p>
            <a:r>
              <a:rPr lang="en-US" dirty="0"/>
              <a:t>The brain grows fastest in the first 2 years of life. </a:t>
            </a:r>
          </a:p>
          <a:p>
            <a:endParaRPr lang="en-US" dirty="0"/>
          </a:p>
          <a:p>
            <a:r>
              <a:rPr lang="en-GB" sz="1200" dirty="0">
                <a:ea typeface="+mn-lt"/>
                <a:cs typeface="+mn-lt"/>
              </a:rPr>
              <a:t>The first 1001 days (pregnancy - 2 years) is critically important for development.</a:t>
            </a:r>
            <a:endParaRPr lang="en-GB" sz="1200" dirty="0">
              <a:cs typeface="Calibri" panose="020F0502020204030204"/>
            </a:endParaRPr>
          </a:p>
          <a:p>
            <a:r>
              <a:rPr lang="en-GB" sz="1200" dirty="0">
                <a:ea typeface="+mn-lt"/>
                <a:cs typeface="+mn-lt"/>
              </a:rPr>
              <a:t>It provides the foundation for physical health and emotional wellbeing.</a:t>
            </a:r>
            <a:endParaRPr lang="en-GB" sz="1200" dirty="0">
              <a:cs typeface="Calibri"/>
            </a:endParaRPr>
          </a:p>
          <a:p>
            <a:r>
              <a:rPr lang="en-GB" sz="1200" dirty="0">
                <a:ea typeface="+mn-lt"/>
                <a:cs typeface="+mn-lt"/>
              </a:rPr>
              <a:t>The brain is rapidly developing during this time and is very sensitive to experiences. </a:t>
            </a:r>
          </a:p>
          <a:p>
            <a:r>
              <a:rPr lang="en-GB" sz="1200" dirty="0">
                <a:ea typeface="+mn-lt"/>
                <a:cs typeface="+mn-lt"/>
              </a:rPr>
              <a:t>Research has shown that responsive caregiver-infant relationships are very influential during this sensitive period.</a:t>
            </a:r>
            <a:endParaRPr lang="en-GB"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24443-1120-254C-B158-1210FB5F9B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180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Additional video if time. </a:t>
            </a:r>
          </a:p>
          <a:p>
            <a:pPr>
              <a:buNone/>
            </a:pPr>
            <a:r>
              <a:rPr lang="en-GB" sz="1200" b="1" i="1" dirty="0">
                <a:ea typeface="+mn-lt"/>
                <a:cs typeface="+mn-lt"/>
              </a:rPr>
              <a:t>Executive function and self-regulation (optional)</a:t>
            </a:r>
            <a:endParaRPr lang="en-GB" i="1" dirty="0">
              <a:cs typeface="Calibri" panose="020F0502020204030204"/>
            </a:endParaRPr>
          </a:p>
          <a:p>
            <a:pPr marL="0" indent="0">
              <a:buNone/>
            </a:pPr>
            <a:r>
              <a:rPr lang="en-GB" sz="1200" i="1" dirty="0">
                <a:ea typeface="+mn-lt"/>
                <a:cs typeface="+mn-lt"/>
                <a:hlinkClick r:id="rId3"/>
              </a:rPr>
              <a:t>https://www.albertafamilywellness.org/resources/video/executive-function</a:t>
            </a:r>
            <a:endParaRPr lang="en-GB" i="1"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24443-1120-254C-B158-1210FB5F9B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5323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Research has shown the importance of 'tuning in' to what young children are thinking or feeling (mind-mindedness) and talking out loud to babies about their likely internal states - comments that accurately reflect the infant's thoughts and feelings have been shown to predict wide-ranging positive aspects of children's development. Canadian findings have even shown that mothers' mind-mindedness at the end of the first year of life predicts the functional connectivity of their children's brains at age 10.</a:t>
            </a:r>
            <a:endParaRPr lang="en-US" dirty="0"/>
          </a:p>
          <a:p>
            <a:endParaRPr lang="en-US" dirty="0"/>
          </a:p>
          <a:p>
            <a:r>
              <a:rPr lang="en-US" dirty="0"/>
              <a:t>One of our pre-pilot teachers found that some students weren’t sure which child they were to imagine thoughts for. Stress that it is THE BABY. In this activity the older child, Iris, is the caregiver. This example is to show that experiences can also be influenced by siblings, it is not always an adult.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24443-1120-254C-B158-1210FB5F9B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831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activity links to a task the students have to complete on the post-lesson quizzes. Will their learning result in </a:t>
            </a:r>
            <a:r>
              <a:rPr lang="en-US" dirty="0" err="1"/>
              <a:t>behaviour</a:t>
            </a:r>
            <a:r>
              <a:rPr lang="en-US" dirty="0"/>
              <a:t> change?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24443-1120-254C-B158-1210FB5F9B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836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Evidence – investigations </a:t>
            </a:r>
          </a:p>
          <a:p>
            <a:endParaRPr lang="en-US"/>
          </a:p>
          <a:p>
            <a:r>
              <a:rPr lang="en-US"/>
              <a:t>So far we have learnt that:</a:t>
            </a:r>
          </a:p>
          <a:p>
            <a:r>
              <a:rPr lang="en-US"/>
              <a:t> - the brain is at its most sensitive during the early years</a:t>
            </a:r>
          </a:p>
          <a:p>
            <a:r>
              <a:rPr lang="en-US"/>
              <a:t> - caregiver interactions with a child can affect early brain development</a:t>
            </a:r>
          </a:p>
          <a:p>
            <a:endParaRPr lang="en-US"/>
          </a:p>
          <a:p>
            <a:r>
              <a:rPr lang="en-US"/>
              <a:t>This lesson we will look at how this impacts later in life. </a:t>
            </a:r>
          </a:p>
          <a:p>
            <a:r>
              <a:rPr lang="en-US"/>
              <a:t>Scientists use longitudinal studies  to investigate the long term impact of interventions. A longitudinal study is</a:t>
            </a:r>
            <a:r>
              <a:rPr lang="en-GB" sz="1200" b="0" i="0" u="none" strike="noStrike" kern="1200">
                <a:solidFill>
                  <a:schemeClr val="tx1"/>
                </a:solidFill>
                <a:effectLst/>
                <a:latin typeface="+mn-lt"/>
                <a:ea typeface="+mn-ea"/>
                <a:cs typeface="+mn-cs"/>
              </a:rPr>
              <a:t> a </a:t>
            </a:r>
            <a:r>
              <a:rPr lang="en-GB" sz="1200" b="1" i="0" u="none" strike="noStrike" kern="1200">
                <a:solidFill>
                  <a:schemeClr val="tx1"/>
                </a:solidFill>
                <a:effectLst/>
                <a:latin typeface="+mn-lt"/>
                <a:ea typeface="+mn-ea"/>
                <a:cs typeface="+mn-cs"/>
              </a:rPr>
              <a:t>research</a:t>
            </a:r>
            <a:r>
              <a:rPr lang="en-GB" sz="1200" b="0" i="0" u="none" strike="noStrike" kern="1200">
                <a:solidFill>
                  <a:schemeClr val="tx1"/>
                </a:solidFill>
                <a:effectLst/>
                <a:latin typeface="+mn-lt"/>
                <a:ea typeface="+mn-ea"/>
                <a:cs typeface="+mn-cs"/>
              </a:rPr>
              <a:t> design that involves repeated observations of the same variables (e.g., people) over short or long periods of time (i.e., uses </a:t>
            </a:r>
            <a:r>
              <a:rPr lang="en-GB" sz="1200" b="1" i="0" u="none" strike="noStrike" kern="1200">
                <a:solidFill>
                  <a:schemeClr val="tx1"/>
                </a:solidFill>
                <a:effectLst/>
                <a:latin typeface="+mn-lt"/>
                <a:ea typeface="+mn-ea"/>
                <a:cs typeface="+mn-cs"/>
              </a:rPr>
              <a:t>longitudinal</a:t>
            </a:r>
            <a:r>
              <a:rPr lang="en-GB" sz="1200" b="0" i="0" u="none" strike="noStrike" kern="1200">
                <a:solidFill>
                  <a:schemeClr val="tx1"/>
                </a:solidFill>
                <a:effectLst/>
                <a:latin typeface="+mn-lt"/>
                <a:ea typeface="+mn-ea"/>
                <a:cs typeface="+mn-cs"/>
              </a:rPr>
              <a:t> data).</a:t>
            </a:r>
          </a:p>
          <a:p>
            <a:endParaRPr lang="en-GB"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rPr>
              <a:t>This starter activity looks at data from the ABC study (</a:t>
            </a:r>
            <a:r>
              <a:rPr lang="en-GB" sz="1200" b="0" i="0" kern="1200">
                <a:solidFill>
                  <a:schemeClr val="tx1"/>
                </a:solidFill>
                <a:effectLst/>
                <a:latin typeface="+mn-lt"/>
                <a:ea typeface="+mn-ea"/>
                <a:cs typeface="+mn-cs"/>
              </a:rPr>
              <a:t>Carolina Abecedarian Project)</a:t>
            </a:r>
            <a:r>
              <a:rPr lang="en-GB" sz="1200" b="0" i="0" u="none" strike="noStrike" kern="1200">
                <a:solidFill>
                  <a:schemeClr val="tx1"/>
                </a:solidFill>
                <a:effectLst/>
                <a:latin typeface="+mn-lt"/>
                <a:ea typeface="+mn-ea"/>
                <a:cs typeface="+mn-cs"/>
              </a:rPr>
              <a:t> which started in the 1970s in North Carolina, USA. The participants were from deprived families and tracked from pregnancy through to adulthood. These results are from 35 years old. </a:t>
            </a:r>
          </a:p>
          <a:p>
            <a:endParaRPr lang="en-GB" sz="1200" b="0" i="0" u="none" strike="noStrike" kern="1200">
              <a:solidFill>
                <a:schemeClr val="tx1"/>
              </a:solidFill>
              <a:effectLst/>
              <a:latin typeface="+mn-lt"/>
              <a:ea typeface="+mn-ea"/>
              <a:cs typeface="+mn-cs"/>
            </a:endParaRPr>
          </a:p>
          <a:p>
            <a:r>
              <a:rPr lang="en-GB" sz="1200" b="0" i="0" u="none" strike="noStrike" kern="1200">
                <a:solidFill>
                  <a:schemeClr val="tx1"/>
                </a:solidFill>
                <a:effectLst/>
                <a:latin typeface="+mn-lt"/>
                <a:ea typeface="+mn-ea"/>
                <a:cs typeface="+mn-cs"/>
              </a:rPr>
              <a:t>Half the children were randomly assigned to the ‘intervention group’, and half to the ‘control group’. </a:t>
            </a:r>
          </a:p>
          <a:p>
            <a:endParaRPr lang="en-GB" sz="1200" b="0" i="0" u="none" strike="noStrike" kern="1200">
              <a:solidFill>
                <a:schemeClr val="tx1"/>
              </a:solidFill>
              <a:effectLst/>
              <a:latin typeface="+mn-lt"/>
              <a:ea typeface="+mn-ea"/>
              <a:cs typeface="+mn-cs"/>
            </a:endParaRPr>
          </a:p>
          <a:p>
            <a:r>
              <a:rPr lang="en-GB" sz="1200" b="0" i="0" u="none" strike="noStrike" kern="1200">
                <a:solidFill>
                  <a:schemeClr val="tx1"/>
                </a:solidFill>
                <a:effectLst/>
                <a:latin typeface="+mn-lt"/>
                <a:ea typeface="+mn-ea"/>
                <a:cs typeface="+mn-cs"/>
              </a:rPr>
              <a:t>The intervention group took part in a special childcare programme from the age of 8 weeks until they started school. This treatment involved an educational component involving games which focused on language development, emotional development and cognitive skills. There was a focus on caregivers having intensive one-on-one and small group interactions with the children. There was also healthcare and nutrition support provided as part of the childcare programme.  </a:t>
            </a:r>
          </a:p>
          <a:p>
            <a:endParaRPr lang="en-GB" sz="1200" b="0" i="0" u="none" strike="noStrike"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The Nobel prize winning economist, James Heckman, was also involved with the project and his work demonstrates that the earlier the intervention, the greater the benefit on children’s lives. </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640FD9-AB3A-204D-A357-DE5B5C5461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57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simplest of the data analysis slides. Point out that this measure was taken at age 35. Much of the evidence to support the importance of early years has been done through longitudinal studies (monitoring people over time). There is a link between early care and physiological changes in the individual, including the stress response. This mechanism explains the difference in hypertension.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640FD9-AB3A-204D-A357-DE5B5C5461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568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640FD9-AB3A-204D-A357-DE5B5C5461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6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opportunity to encourage the students to see the relevance to themselves. These lessons are not just about informing future parents… but some of them will be caregivers now (or soon) as siblings / aunties / uncles/ family friends / babysitters. </a:t>
            </a:r>
          </a:p>
        </p:txBody>
      </p:sp>
      <p:sp>
        <p:nvSpPr>
          <p:cNvPr id="4" name="Slide Number Placeholder 3"/>
          <p:cNvSpPr>
            <a:spLocks noGrp="1"/>
          </p:cNvSpPr>
          <p:nvPr>
            <p:ph type="sldNum" sz="quarter" idx="5"/>
          </p:nvPr>
        </p:nvSpPr>
        <p:spPr/>
        <p:txBody>
          <a:bodyPr/>
          <a:lstStyle/>
          <a:p>
            <a:fld id="{DE828EAE-475C-4E25-92CE-BA70C3E7912D}" type="slidenum">
              <a:rPr lang="en-GB" smtClean="0"/>
              <a:t>6</a:t>
            </a:fld>
            <a:endParaRPr lang="en-GB"/>
          </a:p>
        </p:txBody>
      </p:sp>
    </p:spTree>
    <p:extLst>
      <p:ext uri="{BB962C8B-B14F-4D97-AF65-F5344CB8AC3E}">
        <p14:creationId xmlns:p14="http://schemas.microsoft.com/office/powerpoint/2010/main" val="3968159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HOME message: Babies are individuals in their own right from birth. </a:t>
            </a:r>
          </a:p>
        </p:txBody>
      </p:sp>
      <p:sp>
        <p:nvSpPr>
          <p:cNvPr id="4" name="Slide Number Placeholder 3"/>
          <p:cNvSpPr>
            <a:spLocks noGrp="1"/>
          </p:cNvSpPr>
          <p:nvPr>
            <p:ph type="sldNum" sz="quarter" idx="5"/>
          </p:nvPr>
        </p:nvSpPr>
        <p:spPr/>
        <p:txBody>
          <a:bodyPr/>
          <a:lstStyle/>
          <a:p>
            <a:fld id="{DE828EAE-475C-4E25-92CE-BA70C3E7912D}" type="slidenum">
              <a:rPr lang="en-GB" smtClean="0"/>
              <a:t>8</a:t>
            </a:fld>
            <a:endParaRPr lang="en-GB"/>
          </a:p>
        </p:txBody>
      </p:sp>
    </p:spTree>
    <p:extLst>
      <p:ext uri="{BB962C8B-B14F-4D97-AF65-F5344CB8AC3E}">
        <p14:creationId xmlns:p14="http://schemas.microsoft.com/office/powerpoint/2010/main" val="3919973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detail on what babies can do. This slide can be hidden or skipped if you prefer. </a:t>
            </a:r>
          </a:p>
          <a:p>
            <a:pPr marL="285750" indent="-228600">
              <a:lnSpc>
                <a:spcPct val="90000"/>
              </a:lnSpc>
              <a:spcAft>
                <a:spcPts val="600"/>
              </a:spcAft>
              <a:buFont typeface="Arial" panose="020B0604020202020204" pitchFamily="34" charset="0"/>
              <a:buChar char="•"/>
            </a:pPr>
            <a:r>
              <a:rPr lang="en-US" sz="1200" b="1" dirty="0"/>
              <a:t>Newborn babies </a:t>
            </a:r>
            <a:r>
              <a:rPr lang="en-US" sz="1200" dirty="0"/>
              <a:t>have good senses and prefer their own parent's voice, face and smell over those of strangers</a:t>
            </a:r>
            <a:endParaRPr lang="en-US" sz="1200" dirty="0">
              <a:cs typeface="Calibri"/>
            </a:endParaRPr>
          </a:p>
          <a:p>
            <a:pPr marL="285750" indent="-228600">
              <a:lnSpc>
                <a:spcPct val="90000"/>
              </a:lnSpc>
              <a:spcAft>
                <a:spcPts val="600"/>
              </a:spcAft>
              <a:buFont typeface="Arial" panose="020B0604020202020204" pitchFamily="34" charset="0"/>
              <a:buChar char="•"/>
            </a:pPr>
            <a:endParaRPr lang="en-US" sz="1200" dirty="0">
              <a:cs typeface="Calibri"/>
            </a:endParaRPr>
          </a:p>
          <a:p>
            <a:pPr marL="285750" indent="-228600">
              <a:lnSpc>
                <a:spcPct val="90000"/>
              </a:lnSpc>
              <a:spcAft>
                <a:spcPts val="600"/>
              </a:spcAft>
              <a:buFont typeface="Arial" panose="020B0604020202020204" pitchFamily="34" charset="0"/>
              <a:buChar char="•"/>
            </a:pPr>
            <a:r>
              <a:rPr lang="en-US" sz="1200" dirty="0"/>
              <a:t>They are born with reflexes e.g. the 'dancing' reflex: when supported on a surface they will make stepping motions with their feet</a:t>
            </a:r>
            <a:endParaRPr lang="en-US" sz="1200" dirty="0">
              <a:cs typeface="Calibri"/>
            </a:endParaRPr>
          </a:p>
          <a:p>
            <a:pPr marL="285750" indent="-228600">
              <a:lnSpc>
                <a:spcPct val="90000"/>
              </a:lnSpc>
              <a:spcAft>
                <a:spcPts val="600"/>
              </a:spcAft>
              <a:buFont typeface="Arial" panose="020B0604020202020204" pitchFamily="34" charset="0"/>
              <a:buChar char="•"/>
            </a:pPr>
            <a:endParaRPr lang="en-US" sz="1200" dirty="0">
              <a:cs typeface="Calibri"/>
            </a:endParaRPr>
          </a:p>
          <a:p>
            <a:pPr marL="285750" indent="-228600">
              <a:lnSpc>
                <a:spcPct val="90000"/>
              </a:lnSpc>
              <a:spcAft>
                <a:spcPts val="600"/>
              </a:spcAft>
              <a:buFont typeface="Arial" panose="020B0604020202020204" pitchFamily="34" charset="0"/>
              <a:buChar char="•"/>
            </a:pPr>
            <a:r>
              <a:rPr lang="en-US" sz="1200" b="1" dirty="0"/>
              <a:t>1 month old babies </a:t>
            </a:r>
            <a:r>
              <a:rPr lang="en-US" sz="1200" dirty="0"/>
              <a:t>are </a:t>
            </a:r>
            <a:r>
              <a:rPr lang="en-US" sz="1200" b="1" dirty="0"/>
              <a:t>better at </a:t>
            </a:r>
            <a:r>
              <a:rPr lang="en-US" sz="1200" dirty="0"/>
              <a:t>distinguishing between sounds in foreign languages compared to adults (e.g. babies of English-speaking parents can tell the difference between sounds in Hindi that sound the same to their parents)</a:t>
            </a:r>
            <a:endParaRPr lang="en-US" sz="1200" dirty="0">
              <a:cs typeface="Calibri"/>
            </a:endParaRPr>
          </a:p>
          <a:p>
            <a:pPr marL="285750" indent="-228600">
              <a:lnSpc>
                <a:spcPct val="90000"/>
              </a:lnSpc>
              <a:spcAft>
                <a:spcPts val="600"/>
              </a:spcAft>
              <a:buFont typeface="Arial" panose="020B0604020202020204" pitchFamily="34" charset="0"/>
              <a:buChar char="•"/>
            </a:pPr>
            <a:endParaRPr lang="en-US" sz="1200" dirty="0">
              <a:cs typeface="Calibri"/>
            </a:endParaRPr>
          </a:p>
          <a:p>
            <a:pPr marL="285750" indent="-228600">
              <a:lnSpc>
                <a:spcPct val="90000"/>
              </a:lnSpc>
              <a:spcAft>
                <a:spcPts val="600"/>
              </a:spcAft>
              <a:buFont typeface="Arial" panose="020B0604020202020204" pitchFamily="34" charset="0"/>
              <a:buChar char="•"/>
            </a:pPr>
            <a:r>
              <a:rPr lang="en-US" sz="1200" b="1" dirty="0"/>
              <a:t>6 month old babies </a:t>
            </a:r>
            <a:r>
              <a:rPr lang="en-US" sz="1200" dirty="0"/>
              <a:t>can distinguish between a wider range of faces than their parents can (e.g. babies can distinguish between the faces of individual monkeys when adults can't</a:t>
            </a:r>
            <a:endParaRPr lang="en-US" dirty="0"/>
          </a:p>
        </p:txBody>
      </p:sp>
      <p:sp>
        <p:nvSpPr>
          <p:cNvPr id="4" name="Slide Number Placeholder 3"/>
          <p:cNvSpPr>
            <a:spLocks noGrp="1"/>
          </p:cNvSpPr>
          <p:nvPr>
            <p:ph type="sldNum" sz="quarter" idx="5"/>
          </p:nvPr>
        </p:nvSpPr>
        <p:spPr/>
        <p:txBody>
          <a:bodyPr/>
          <a:lstStyle/>
          <a:p>
            <a:fld id="{DE828EAE-475C-4E25-92CE-BA70C3E7912D}" type="slidenum">
              <a:rPr lang="en-GB" smtClean="0"/>
              <a:t>9</a:t>
            </a:fld>
            <a:endParaRPr lang="en-GB"/>
          </a:p>
        </p:txBody>
      </p:sp>
    </p:spTree>
    <p:extLst>
      <p:ext uri="{BB962C8B-B14F-4D97-AF65-F5344CB8AC3E}">
        <p14:creationId xmlns:p14="http://schemas.microsoft.com/office/powerpoint/2010/main" val="1744991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decide to find out from students what they already know here. Or link this to previous work e.g. cells, tissues, organs.</a:t>
            </a:r>
          </a:p>
        </p:txBody>
      </p:sp>
      <p:sp>
        <p:nvSpPr>
          <p:cNvPr id="4" name="Slide Number Placeholder 3"/>
          <p:cNvSpPr>
            <a:spLocks noGrp="1"/>
          </p:cNvSpPr>
          <p:nvPr>
            <p:ph type="sldNum" sz="quarter" idx="5"/>
          </p:nvPr>
        </p:nvSpPr>
        <p:spPr/>
        <p:txBody>
          <a:bodyPr/>
          <a:lstStyle/>
          <a:p>
            <a:fld id="{DE828EAE-475C-4E25-92CE-BA70C3E7912D}" type="slidenum">
              <a:rPr lang="en-GB" smtClean="0"/>
              <a:t>10</a:t>
            </a:fld>
            <a:endParaRPr lang="en-GB"/>
          </a:p>
        </p:txBody>
      </p:sp>
    </p:spTree>
    <p:extLst>
      <p:ext uri="{BB962C8B-B14F-4D97-AF65-F5344CB8AC3E}">
        <p14:creationId xmlns:p14="http://schemas.microsoft.com/office/powerpoint/2010/main" val="2949412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5 year crucial early years period, pregnancy – 2 is when the brain’s growth is fastest. </a:t>
            </a:r>
          </a:p>
          <a:p>
            <a:endParaRPr lang="en-US" dirty="0"/>
          </a:p>
          <a:p>
            <a:r>
              <a:rPr lang="en-US" dirty="0"/>
              <a:t>Pull out the following learning points: </a:t>
            </a:r>
          </a:p>
          <a:p>
            <a:endParaRPr lang="en-US" dirty="0"/>
          </a:p>
          <a:p>
            <a:r>
              <a:rPr lang="en-GB" sz="1200" dirty="0">
                <a:ea typeface="+mn-lt"/>
                <a:cs typeface="+mn-lt"/>
              </a:rPr>
              <a:t>The brain is made up of billions of interconnected neurons.</a:t>
            </a:r>
            <a:endParaRPr lang="en-US" sz="1200" dirty="0">
              <a:ea typeface="+mn-lt"/>
              <a:cs typeface="+mn-lt"/>
            </a:endParaRPr>
          </a:p>
          <a:p>
            <a:r>
              <a:rPr lang="en-GB" sz="1200" dirty="0">
                <a:ea typeface="+mn-lt"/>
                <a:cs typeface="+mn-lt"/>
              </a:rPr>
              <a:t>Genetics and environment (the surroundings and experiences of an individual) both have a role to play in brain development. </a:t>
            </a:r>
            <a:endParaRPr lang="en-GB" sz="1200" i="1" dirty="0">
              <a:ea typeface="+mn-lt"/>
              <a:cs typeface="+mn-lt"/>
            </a:endParaRPr>
          </a:p>
          <a:p>
            <a:r>
              <a:rPr lang="en-GB" sz="1200" dirty="0">
                <a:ea typeface="+mn-lt"/>
                <a:cs typeface="+mn-lt"/>
              </a:rPr>
              <a:t>Connections between neurons lead to new neural circuits. </a:t>
            </a:r>
            <a:endParaRPr lang="en-US" sz="1200" dirty="0">
              <a:ea typeface="+mn-lt"/>
              <a:cs typeface="+mn-lt"/>
            </a:endParaRPr>
          </a:p>
          <a:p>
            <a:r>
              <a:rPr lang="en-GB" sz="1200" dirty="0">
                <a:ea typeface="+mn-lt"/>
                <a:cs typeface="+mn-lt"/>
              </a:rPr>
              <a:t>Circuits can be strengthened and weakened by individual experiences.</a:t>
            </a:r>
          </a:p>
          <a:p>
            <a:r>
              <a:rPr lang="en-GB" sz="1200" dirty="0">
                <a:ea typeface="+mn-lt"/>
                <a:cs typeface="+mn-lt"/>
              </a:rPr>
              <a:t>The brain’s growth is fastest 0-2 years.</a:t>
            </a:r>
            <a:endParaRPr lang="en-US" sz="1200" dirty="0">
              <a:ea typeface="+mn-lt"/>
              <a:cs typeface="+mn-lt"/>
            </a:endParaRPr>
          </a:p>
          <a:p>
            <a:endParaRPr lang="en-US" dirty="0"/>
          </a:p>
        </p:txBody>
      </p:sp>
      <p:sp>
        <p:nvSpPr>
          <p:cNvPr id="4" name="Slide Number Placeholder 3"/>
          <p:cNvSpPr>
            <a:spLocks noGrp="1"/>
          </p:cNvSpPr>
          <p:nvPr>
            <p:ph type="sldNum" sz="quarter" idx="5"/>
          </p:nvPr>
        </p:nvSpPr>
        <p:spPr/>
        <p:txBody>
          <a:bodyPr/>
          <a:lstStyle/>
          <a:p>
            <a:fld id="{DE828EAE-475C-4E25-92CE-BA70C3E7912D}" type="slidenum">
              <a:rPr lang="en-GB" smtClean="0"/>
              <a:t>11</a:t>
            </a:fld>
            <a:endParaRPr lang="en-GB"/>
          </a:p>
        </p:txBody>
      </p:sp>
    </p:spTree>
    <p:extLst>
      <p:ext uri="{BB962C8B-B14F-4D97-AF65-F5344CB8AC3E}">
        <p14:creationId xmlns:p14="http://schemas.microsoft.com/office/powerpoint/2010/main" val="3112923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video is 1.57 minutes long. It uses animation to show the connection between neurons and the importance of experiences in shaping which circuits are strengthened. </a:t>
            </a:r>
          </a:p>
        </p:txBody>
      </p:sp>
      <p:sp>
        <p:nvSpPr>
          <p:cNvPr id="4" name="Slide Number Placeholder 3"/>
          <p:cNvSpPr>
            <a:spLocks noGrp="1"/>
          </p:cNvSpPr>
          <p:nvPr>
            <p:ph type="sldNum" sz="quarter" idx="5"/>
          </p:nvPr>
        </p:nvSpPr>
        <p:spPr/>
        <p:txBody>
          <a:bodyPr/>
          <a:lstStyle/>
          <a:p>
            <a:fld id="{DE828EAE-475C-4E25-92CE-BA70C3E7912D}" type="slidenum">
              <a:rPr lang="en-GB"/>
              <a:t>12</a:t>
            </a:fld>
            <a:endParaRPr lang="en-GB"/>
          </a:p>
        </p:txBody>
      </p:sp>
    </p:spTree>
    <p:extLst>
      <p:ext uri="{BB962C8B-B14F-4D97-AF65-F5344CB8AC3E}">
        <p14:creationId xmlns:p14="http://schemas.microsoft.com/office/powerpoint/2010/main" val="90496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versions of the worksheet – a slightly easier version and a harder version. </a:t>
            </a:r>
          </a:p>
        </p:txBody>
      </p:sp>
      <p:sp>
        <p:nvSpPr>
          <p:cNvPr id="4" name="Slide Number Placeholder 3"/>
          <p:cNvSpPr>
            <a:spLocks noGrp="1"/>
          </p:cNvSpPr>
          <p:nvPr>
            <p:ph type="sldNum" sz="quarter" idx="5"/>
          </p:nvPr>
        </p:nvSpPr>
        <p:spPr/>
        <p:txBody>
          <a:bodyPr/>
          <a:lstStyle/>
          <a:p>
            <a:fld id="{DE828EAE-475C-4E25-92CE-BA70C3E7912D}" type="slidenum">
              <a:rPr lang="en-GB" smtClean="0"/>
              <a:t>13</a:t>
            </a:fld>
            <a:endParaRPr lang="en-GB"/>
          </a:p>
        </p:txBody>
      </p:sp>
    </p:spTree>
    <p:extLst>
      <p:ext uri="{BB962C8B-B14F-4D97-AF65-F5344CB8AC3E}">
        <p14:creationId xmlns:p14="http://schemas.microsoft.com/office/powerpoint/2010/main" val="1229629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versions of the worksheet – a slightly easier version and a harder version. </a:t>
            </a:r>
          </a:p>
        </p:txBody>
      </p:sp>
      <p:sp>
        <p:nvSpPr>
          <p:cNvPr id="4" name="Slide Number Placeholder 3"/>
          <p:cNvSpPr>
            <a:spLocks noGrp="1"/>
          </p:cNvSpPr>
          <p:nvPr>
            <p:ph type="sldNum" sz="quarter" idx="5"/>
          </p:nvPr>
        </p:nvSpPr>
        <p:spPr/>
        <p:txBody>
          <a:bodyPr/>
          <a:lstStyle/>
          <a:p>
            <a:fld id="{DE828EAE-475C-4E25-92CE-BA70C3E7912D}" type="slidenum">
              <a:rPr lang="en-GB" smtClean="0"/>
              <a:t>14</a:t>
            </a:fld>
            <a:endParaRPr lang="en-GB"/>
          </a:p>
        </p:txBody>
      </p:sp>
    </p:spTree>
    <p:extLst>
      <p:ext uri="{BB962C8B-B14F-4D97-AF65-F5344CB8AC3E}">
        <p14:creationId xmlns:p14="http://schemas.microsoft.com/office/powerpoint/2010/main" val="832501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66716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51429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42974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A1DCE-8159-EF45-8089-BB95C3448E4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101BE6B-5988-2942-BC06-4B9AC2C2B2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46249B2-F53F-A84E-B4C6-68E9A3A16F76}"/>
              </a:ext>
            </a:extLst>
          </p:cNvPr>
          <p:cNvSpPr>
            <a:spLocks noGrp="1"/>
          </p:cNvSpPr>
          <p:nvPr>
            <p:ph type="dt" sz="half" idx="10"/>
          </p:nvPr>
        </p:nvSpPr>
        <p:spPr/>
        <p:txBody>
          <a:bodyPr/>
          <a:lstStyle/>
          <a:p>
            <a:fld id="{B9BF7620-163A-114E-AC76-5979075491B7}" type="datetimeFigureOut">
              <a:rPr lang="en-US" smtClean="0"/>
              <a:t>6/17/21</a:t>
            </a:fld>
            <a:endParaRPr lang="en-US"/>
          </a:p>
        </p:txBody>
      </p:sp>
      <p:sp>
        <p:nvSpPr>
          <p:cNvPr id="5" name="Footer Placeholder 4">
            <a:extLst>
              <a:ext uri="{FF2B5EF4-FFF2-40B4-BE49-F238E27FC236}">
                <a16:creationId xmlns:a16="http://schemas.microsoft.com/office/drawing/2014/main" id="{AF7A218C-8C72-C648-897D-8D3546F220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0514AD-20C6-9D45-A26B-904FCB93D030}"/>
              </a:ext>
            </a:extLst>
          </p:cNvPr>
          <p:cNvSpPr>
            <a:spLocks noGrp="1"/>
          </p:cNvSpPr>
          <p:nvPr>
            <p:ph type="sldNum" sz="quarter" idx="12"/>
          </p:nvPr>
        </p:nvSpPr>
        <p:spPr/>
        <p:txBody>
          <a:bodyPr/>
          <a:lstStyle/>
          <a:p>
            <a:fld id="{BE1DB6FF-C596-A943-AB4B-64436AD72522}" type="slidenum">
              <a:rPr lang="en-US" smtClean="0"/>
              <a:t>‹#›</a:t>
            </a:fld>
            <a:endParaRPr lang="en-US"/>
          </a:p>
        </p:txBody>
      </p:sp>
    </p:spTree>
    <p:extLst>
      <p:ext uri="{BB962C8B-B14F-4D97-AF65-F5344CB8AC3E}">
        <p14:creationId xmlns:p14="http://schemas.microsoft.com/office/powerpoint/2010/main" val="3161825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8F8DB-E0B2-B945-A58A-234F974FF11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30BA81B-5600-A840-8E29-C1E48BC026C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E26803D-91F5-8341-862B-86F168BA9F56}"/>
              </a:ext>
            </a:extLst>
          </p:cNvPr>
          <p:cNvSpPr>
            <a:spLocks noGrp="1"/>
          </p:cNvSpPr>
          <p:nvPr>
            <p:ph type="dt" sz="half" idx="10"/>
          </p:nvPr>
        </p:nvSpPr>
        <p:spPr/>
        <p:txBody>
          <a:bodyPr/>
          <a:lstStyle/>
          <a:p>
            <a:fld id="{B9BF7620-163A-114E-AC76-5979075491B7}" type="datetimeFigureOut">
              <a:rPr lang="en-US" smtClean="0"/>
              <a:t>6/17/21</a:t>
            </a:fld>
            <a:endParaRPr lang="en-US"/>
          </a:p>
        </p:txBody>
      </p:sp>
      <p:sp>
        <p:nvSpPr>
          <p:cNvPr id="5" name="Footer Placeholder 4">
            <a:extLst>
              <a:ext uri="{FF2B5EF4-FFF2-40B4-BE49-F238E27FC236}">
                <a16:creationId xmlns:a16="http://schemas.microsoft.com/office/drawing/2014/main" id="{87511D48-C86C-E94D-B68D-3DF5DFFAC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A3825-4286-EC4F-9F2C-D50E39590FA8}"/>
              </a:ext>
            </a:extLst>
          </p:cNvPr>
          <p:cNvSpPr>
            <a:spLocks noGrp="1"/>
          </p:cNvSpPr>
          <p:nvPr>
            <p:ph type="sldNum" sz="quarter" idx="12"/>
          </p:nvPr>
        </p:nvSpPr>
        <p:spPr/>
        <p:txBody>
          <a:bodyPr/>
          <a:lstStyle/>
          <a:p>
            <a:fld id="{BE1DB6FF-C596-A943-AB4B-64436AD72522}" type="slidenum">
              <a:rPr lang="en-US" smtClean="0"/>
              <a:t>‹#›</a:t>
            </a:fld>
            <a:endParaRPr lang="en-US"/>
          </a:p>
        </p:txBody>
      </p:sp>
    </p:spTree>
    <p:extLst>
      <p:ext uri="{BB962C8B-B14F-4D97-AF65-F5344CB8AC3E}">
        <p14:creationId xmlns:p14="http://schemas.microsoft.com/office/powerpoint/2010/main" val="507646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0F4E9-0C3C-664F-831C-7A4757FA6AB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6D17AF0-EA1F-9245-8927-0BE1757ED2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E469CB3-C5D7-EC4B-AE98-6D682BE46FBB}"/>
              </a:ext>
            </a:extLst>
          </p:cNvPr>
          <p:cNvSpPr>
            <a:spLocks noGrp="1"/>
          </p:cNvSpPr>
          <p:nvPr>
            <p:ph type="dt" sz="half" idx="10"/>
          </p:nvPr>
        </p:nvSpPr>
        <p:spPr/>
        <p:txBody>
          <a:bodyPr/>
          <a:lstStyle/>
          <a:p>
            <a:fld id="{B9BF7620-163A-114E-AC76-5979075491B7}" type="datetimeFigureOut">
              <a:rPr lang="en-US" smtClean="0"/>
              <a:t>6/17/21</a:t>
            </a:fld>
            <a:endParaRPr lang="en-US"/>
          </a:p>
        </p:txBody>
      </p:sp>
      <p:sp>
        <p:nvSpPr>
          <p:cNvPr id="5" name="Footer Placeholder 4">
            <a:extLst>
              <a:ext uri="{FF2B5EF4-FFF2-40B4-BE49-F238E27FC236}">
                <a16:creationId xmlns:a16="http://schemas.microsoft.com/office/drawing/2014/main" id="{B7139A17-79CA-6740-9A3A-AB3928553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BA86B8-BB09-404C-8BB6-4E0C60BD3BA0}"/>
              </a:ext>
            </a:extLst>
          </p:cNvPr>
          <p:cNvSpPr>
            <a:spLocks noGrp="1"/>
          </p:cNvSpPr>
          <p:nvPr>
            <p:ph type="sldNum" sz="quarter" idx="12"/>
          </p:nvPr>
        </p:nvSpPr>
        <p:spPr/>
        <p:txBody>
          <a:bodyPr/>
          <a:lstStyle/>
          <a:p>
            <a:fld id="{BE1DB6FF-C596-A943-AB4B-64436AD72522}" type="slidenum">
              <a:rPr lang="en-US" smtClean="0"/>
              <a:t>‹#›</a:t>
            </a:fld>
            <a:endParaRPr lang="en-US"/>
          </a:p>
        </p:txBody>
      </p:sp>
    </p:spTree>
    <p:extLst>
      <p:ext uri="{BB962C8B-B14F-4D97-AF65-F5344CB8AC3E}">
        <p14:creationId xmlns:p14="http://schemas.microsoft.com/office/powerpoint/2010/main" val="11719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B9E31-CA90-BA48-960B-F7BAF362470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33E6211-A59B-8F4C-A361-985DAF29BF5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1811C4F-6AA7-2945-B13C-9089202A230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3896530-14AD-034F-B371-114E3C0141B4}"/>
              </a:ext>
            </a:extLst>
          </p:cNvPr>
          <p:cNvSpPr>
            <a:spLocks noGrp="1"/>
          </p:cNvSpPr>
          <p:nvPr>
            <p:ph type="dt" sz="half" idx="10"/>
          </p:nvPr>
        </p:nvSpPr>
        <p:spPr/>
        <p:txBody>
          <a:bodyPr/>
          <a:lstStyle/>
          <a:p>
            <a:fld id="{B9BF7620-163A-114E-AC76-5979075491B7}" type="datetimeFigureOut">
              <a:rPr lang="en-US" smtClean="0"/>
              <a:t>6/17/21</a:t>
            </a:fld>
            <a:endParaRPr lang="en-US"/>
          </a:p>
        </p:txBody>
      </p:sp>
      <p:sp>
        <p:nvSpPr>
          <p:cNvPr id="6" name="Footer Placeholder 5">
            <a:extLst>
              <a:ext uri="{FF2B5EF4-FFF2-40B4-BE49-F238E27FC236}">
                <a16:creationId xmlns:a16="http://schemas.microsoft.com/office/drawing/2014/main" id="{6696B2DB-C0A4-344C-B6DF-255BACBF5B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3AC635-25B7-C349-ACC4-06C03D25A174}"/>
              </a:ext>
            </a:extLst>
          </p:cNvPr>
          <p:cNvSpPr>
            <a:spLocks noGrp="1"/>
          </p:cNvSpPr>
          <p:nvPr>
            <p:ph type="sldNum" sz="quarter" idx="12"/>
          </p:nvPr>
        </p:nvSpPr>
        <p:spPr/>
        <p:txBody>
          <a:bodyPr/>
          <a:lstStyle/>
          <a:p>
            <a:fld id="{BE1DB6FF-C596-A943-AB4B-64436AD72522}" type="slidenum">
              <a:rPr lang="en-US" smtClean="0"/>
              <a:t>‹#›</a:t>
            </a:fld>
            <a:endParaRPr lang="en-US"/>
          </a:p>
        </p:txBody>
      </p:sp>
    </p:spTree>
    <p:extLst>
      <p:ext uri="{BB962C8B-B14F-4D97-AF65-F5344CB8AC3E}">
        <p14:creationId xmlns:p14="http://schemas.microsoft.com/office/powerpoint/2010/main" val="1222657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ACC2E-38AD-9E49-9BF2-C492D1E2240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E0D34CF-C39A-DE41-B8A0-2B6C11E0FA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D70350A-90CB-E044-916E-5CA0E6FA3D2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A61174C-A6D1-AA47-B094-CE88624CE9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48D00DA-E5C0-FE4E-8451-A8A2D071E79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59C7F84-A35F-6642-A1C5-15689E655FEC}"/>
              </a:ext>
            </a:extLst>
          </p:cNvPr>
          <p:cNvSpPr>
            <a:spLocks noGrp="1"/>
          </p:cNvSpPr>
          <p:nvPr>
            <p:ph type="dt" sz="half" idx="10"/>
          </p:nvPr>
        </p:nvSpPr>
        <p:spPr/>
        <p:txBody>
          <a:bodyPr/>
          <a:lstStyle/>
          <a:p>
            <a:fld id="{B9BF7620-163A-114E-AC76-5979075491B7}" type="datetimeFigureOut">
              <a:rPr lang="en-US" smtClean="0"/>
              <a:t>6/17/21</a:t>
            </a:fld>
            <a:endParaRPr lang="en-US"/>
          </a:p>
        </p:txBody>
      </p:sp>
      <p:sp>
        <p:nvSpPr>
          <p:cNvPr id="8" name="Footer Placeholder 7">
            <a:extLst>
              <a:ext uri="{FF2B5EF4-FFF2-40B4-BE49-F238E27FC236}">
                <a16:creationId xmlns:a16="http://schemas.microsoft.com/office/drawing/2014/main" id="{8264020E-17C1-5E4A-ACE0-E100B57D35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DB689C-773B-5E43-AF87-E0E5E4BBB397}"/>
              </a:ext>
            </a:extLst>
          </p:cNvPr>
          <p:cNvSpPr>
            <a:spLocks noGrp="1"/>
          </p:cNvSpPr>
          <p:nvPr>
            <p:ph type="sldNum" sz="quarter" idx="12"/>
          </p:nvPr>
        </p:nvSpPr>
        <p:spPr/>
        <p:txBody>
          <a:bodyPr/>
          <a:lstStyle/>
          <a:p>
            <a:fld id="{BE1DB6FF-C596-A943-AB4B-64436AD72522}" type="slidenum">
              <a:rPr lang="en-US" smtClean="0"/>
              <a:t>‹#›</a:t>
            </a:fld>
            <a:endParaRPr lang="en-US"/>
          </a:p>
        </p:txBody>
      </p:sp>
    </p:spTree>
    <p:extLst>
      <p:ext uri="{BB962C8B-B14F-4D97-AF65-F5344CB8AC3E}">
        <p14:creationId xmlns:p14="http://schemas.microsoft.com/office/powerpoint/2010/main" val="2312553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3EC9C-B863-D941-AC4C-FC97484DEF3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856F8C9-3FA2-F44E-ADFB-828E2C102FFE}"/>
              </a:ext>
            </a:extLst>
          </p:cNvPr>
          <p:cNvSpPr>
            <a:spLocks noGrp="1"/>
          </p:cNvSpPr>
          <p:nvPr>
            <p:ph type="dt" sz="half" idx="10"/>
          </p:nvPr>
        </p:nvSpPr>
        <p:spPr/>
        <p:txBody>
          <a:bodyPr/>
          <a:lstStyle/>
          <a:p>
            <a:fld id="{B9BF7620-163A-114E-AC76-5979075491B7}" type="datetimeFigureOut">
              <a:rPr lang="en-US" smtClean="0"/>
              <a:t>6/17/21</a:t>
            </a:fld>
            <a:endParaRPr lang="en-US"/>
          </a:p>
        </p:txBody>
      </p:sp>
      <p:sp>
        <p:nvSpPr>
          <p:cNvPr id="4" name="Footer Placeholder 3">
            <a:extLst>
              <a:ext uri="{FF2B5EF4-FFF2-40B4-BE49-F238E27FC236}">
                <a16:creationId xmlns:a16="http://schemas.microsoft.com/office/drawing/2014/main" id="{0D2E88D3-DFA1-9044-9DAD-069AEF2BDC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FF4D2A-2382-BF4A-978C-514496BE2A9C}"/>
              </a:ext>
            </a:extLst>
          </p:cNvPr>
          <p:cNvSpPr>
            <a:spLocks noGrp="1"/>
          </p:cNvSpPr>
          <p:nvPr>
            <p:ph type="sldNum" sz="quarter" idx="12"/>
          </p:nvPr>
        </p:nvSpPr>
        <p:spPr/>
        <p:txBody>
          <a:bodyPr/>
          <a:lstStyle/>
          <a:p>
            <a:fld id="{BE1DB6FF-C596-A943-AB4B-64436AD72522}" type="slidenum">
              <a:rPr lang="en-US" smtClean="0"/>
              <a:t>‹#›</a:t>
            </a:fld>
            <a:endParaRPr lang="en-US"/>
          </a:p>
        </p:txBody>
      </p:sp>
    </p:spTree>
    <p:extLst>
      <p:ext uri="{BB962C8B-B14F-4D97-AF65-F5344CB8AC3E}">
        <p14:creationId xmlns:p14="http://schemas.microsoft.com/office/powerpoint/2010/main" val="153770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1D374D-C037-9A44-AC01-4E17186B848A}"/>
              </a:ext>
            </a:extLst>
          </p:cNvPr>
          <p:cNvSpPr>
            <a:spLocks noGrp="1"/>
          </p:cNvSpPr>
          <p:nvPr>
            <p:ph type="dt" sz="half" idx="10"/>
          </p:nvPr>
        </p:nvSpPr>
        <p:spPr/>
        <p:txBody>
          <a:bodyPr/>
          <a:lstStyle/>
          <a:p>
            <a:fld id="{B9BF7620-163A-114E-AC76-5979075491B7}" type="datetimeFigureOut">
              <a:rPr lang="en-US" smtClean="0"/>
              <a:t>6/17/21</a:t>
            </a:fld>
            <a:endParaRPr lang="en-US"/>
          </a:p>
        </p:txBody>
      </p:sp>
      <p:sp>
        <p:nvSpPr>
          <p:cNvPr id="3" name="Footer Placeholder 2">
            <a:extLst>
              <a:ext uri="{FF2B5EF4-FFF2-40B4-BE49-F238E27FC236}">
                <a16:creationId xmlns:a16="http://schemas.microsoft.com/office/drawing/2014/main" id="{CB81D1FE-5A2E-9742-9A52-2974238D89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6429F8-3D67-9B4F-8786-768758AE9C98}"/>
              </a:ext>
            </a:extLst>
          </p:cNvPr>
          <p:cNvSpPr>
            <a:spLocks noGrp="1"/>
          </p:cNvSpPr>
          <p:nvPr>
            <p:ph type="sldNum" sz="quarter" idx="12"/>
          </p:nvPr>
        </p:nvSpPr>
        <p:spPr/>
        <p:txBody>
          <a:bodyPr/>
          <a:lstStyle/>
          <a:p>
            <a:fld id="{BE1DB6FF-C596-A943-AB4B-64436AD72522}" type="slidenum">
              <a:rPr lang="en-US" smtClean="0"/>
              <a:t>‹#›</a:t>
            </a:fld>
            <a:endParaRPr lang="en-US"/>
          </a:p>
        </p:txBody>
      </p:sp>
    </p:spTree>
    <p:extLst>
      <p:ext uri="{BB962C8B-B14F-4D97-AF65-F5344CB8AC3E}">
        <p14:creationId xmlns:p14="http://schemas.microsoft.com/office/powerpoint/2010/main" val="1750718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CDF05-0669-5C46-9945-948A3FD4A7B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913C3F1-CAB3-3448-9681-20743254C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360E965-9FEB-0648-9537-E0BFCF394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34D519-87D7-BA47-8576-991F52902290}"/>
              </a:ext>
            </a:extLst>
          </p:cNvPr>
          <p:cNvSpPr>
            <a:spLocks noGrp="1"/>
          </p:cNvSpPr>
          <p:nvPr>
            <p:ph type="dt" sz="half" idx="10"/>
          </p:nvPr>
        </p:nvSpPr>
        <p:spPr/>
        <p:txBody>
          <a:bodyPr/>
          <a:lstStyle/>
          <a:p>
            <a:fld id="{B9BF7620-163A-114E-AC76-5979075491B7}" type="datetimeFigureOut">
              <a:rPr lang="en-US" smtClean="0"/>
              <a:t>6/17/21</a:t>
            </a:fld>
            <a:endParaRPr lang="en-US"/>
          </a:p>
        </p:txBody>
      </p:sp>
      <p:sp>
        <p:nvSpPr>
          <p:cNvPr id="6" name="Footer Placeholder 5">
            <a:extLst>
              <a:ext uri="{FF2B5EF4-FFF2-40B4-BE49-F238E27FC236}">
                <a16:creationId xmlns:a16="http://schemas.microsoft.com/office/drawing/2014/main" id="{316D0547-0C25-5445-B7C5-C5FD3B98A5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DBD29F-4445-0A47-BEE7-D5FB8F5CF98F}"/>
              </a:ext>
            </a:extLst>
          </p:cNvPr>
          <p:cNvSpPr>
            <a:spLocks noGrp="1"/>
          </p:cNvSpPr>
          <p:nvPr>
            <p:ph type="sldNum" sz="quarter" idx="12"/>
          </p:nvPr>
        </p:nvSpPr>
        <p:spPr/>
        <p:txBody>
          <a:bodyPr/>
          <a:lstStyle/>
          <a:p>
            <a:fld id="{BE1DB6FF-C596-A943-AB4B-64436AD72522}" type="slidenum">
              <a:rPr lang="en-US" smtClean="0"/>
              <a:t>‹#›</a:t>
            </a:fld>
            <a:endParaRPr lang="en-US"/>
          </a:p>
        </p:txBody>
      </p:sp>
    </p:spTree>
    <p:extLst>
      <p:ext uri="{BB962C8B-B14F-4D97-AF65-F5344CB8AC3E}">
        <p14:creationId xmlns:p14="http://schemas.microsoft.com/office/powerpoint/2010/main" val="1036042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546845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29CA4-B4A7-8749-890B-90E3D48ECC8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8F86A1D-41A9-CB48-BC15-0E4AD30B13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C1D211-703D-924F-8F43-2C9621326B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99458E3-AE83-4344-97DF-2703038FC0D5}"/>
              </a:ext>
            </a:extLst>
          </p:cNvPr>
          <p:cNvSpPr>
            <a:spLocks noGrp="1"/>
          </p:cNvSpPr>
          <p:nvPr>
            <p:ph type="dt" sz="half" idx="10"/>
          </p:nvPr>
        </p:nvSpPr>
        <p:spPr/>
        <p:txBody>
          <a:bodyPr/>
          <a:lstStyle/>
          <a:p>
            <a:fld id="{B9BF7620-163A-114E-AC76-5979075491B7}" type="datetimeFigureOut">
              <a:rPr lang="en-US" smtClean="0"/>
              <a:t>6/17/21</a:t>
            </a:fld>
            <a:endParaRPr lang="en-US"/>
          </a:p>
        </p:txBody>
      </p:sp>
      <p:sp>
        <p:nvSpPr>
          <p:cNvPr id="6" name="Footer Placeholder 5">
            <a:extLst>
              <a:ext uri="{FF2B5EF4-FFF2-40B4-BE49-F238E27FC236}">
                <a16:creationId xmlns:a16="http://schemas.microsoft.com/office/drawing/2014/main" id="{8B65DD70-1723-0C47-948F-30D07795FF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B02542-87F8-FB41-ADD3-12FF7D1BB92A}"/>
              </a:ext>
            </a:extLst>
          </p:cNvPr>
          <p:cNvSpPr>
            <a:spLocks noGrp="1"/>
          </p:cNvSpPr>
          <p:nvPr>
            <p:ph type="sldNum" sz="quarter" idx="12"/>
          </p:nvPr>
        </p:nvSpPr>
        <p:spPr/>
        <p:txBody>
          <a:bodyPr/>
          <a:lstStyle/>
          <a:p>
            <a:fld id="{BE1DB6FF-C596-A943-AB4B-64436AD72522}" type="slidenum">
              <a:rPr lang="en-US" smtClean="0"/>
              <a:t>‹#›</a:t>
            </a:fld>
            <a:endParaRPr lang="en-US"/>
          </a:p>
        </p:txBody>
      </p:sp>
    </p:spTree>
    <p:extLst>
      <p:ext uri="{BB962C8B-B14F-4D97-AF65-F5344CB8AC3E}">
        <p14:creationId xmlns:p14="http://schemas.microsoft.com/office/powerpoint/2010/main" val="3222795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B9631-3E5D-1749-9ECE-6B2C695AB66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7E5418E-AB3D-924E-81A6-8144B1955CA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5907206-7D85-D54E-8203-8D2ABD53C8C3}"/>
              </a:ext>
            </a:extLst>
          </p:cNvPr>
          <p:cNvSpPr>
            <a:spLocks noGrp="1"/>
          </p:cNvSpPr>
          <p:nvPr>
            <p:ph type="dt" sz="half" idx="10"/>
          </p:nvPr>
        </p:nvSpPr>
        <p:spPr/>
        <p:txBody>
          <a:bodyPr/>
          <a:lstStyle/>
          <a:p>
            <a:fld id="{B9BF7620-163A-114E-AC76-5979075491B7}" type="datetimeFigureOut">
              <a:rPr lang="en-US" smtClean="0"/>
              <a:t>6/17/21</a:t>
            </a:fld>
            <a:endParaRPr lang="en-US"/>
          </a:p>
        </p:txBody>
      </p:sp>
      <p:sp>
        <p:nvSpPr>
          <p:cNvPr id="5" name="Footer Placeholder 4">
            <a:extLst>
              <a:ext uri="{FF2B5EF4-FFF2-40B4-BE49-F238E27FC236}">
                <a16:creationId xmlns:a16="http://schemas.microsoft.com/office/drawing/2014/main" id="{D4D6CFE4-BDEE-544A-A121-6B06F4E947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A7D854-D04B-9C45-A138-39081362748D}"/>
              </a:ext>
            </a:extLst>
          </p:cNvPr>
          <p:cNvSpPr>
            <a:spLocks noGrp="1"/>
          </p:cNvSpPr>
          <p:nvPr>
            <p:ph type="sldNum" sz="quarter" idx="12"/>
          </p:nvPr>
        </p:nvSpPr>
        <p:spPr/>
        <p:txBody>
          <a:bodyPr/>
          <a:lstStyle/>
          <a:p>
            <a:fld id="{BE1DB6FF-C596-A943-AB4B-64436AD72522}" type="slidenum">
              <a:rPr lang="en-US" smtClean="0"/>
              <a:t>‹#›</a:t>
            </a:fld>
            <a:endParaRPr lang="en-US"/>
          </a:p>
        </p:txBody>
      </p:sp>
    </p:spTree>
    <p:extLst>
      <p:ext uri="{BB962C8B-B14F-4D97-AF65-F5344CB8AC3E}">
        <p14:creationId xmlns:p14="http://schemas.microsoft.com/office/powerpoint/2010/main" val="39071486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321C3-A468-454C-8A88-A0BE3C48AD9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15C3607-52EF-A148-A216-56D22A36B62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99E9F8C-0C10-4A4F-8BBD-AF2687790123}"/>
              </a:ext>
            </a:extLst>
          </p:cNvPr>
          <p:cNvSpPr>
            <a:spLocks noGrp="1"/>
          </p:cNvSpPr>
          <p:nvPr>
            <p:ph type="dt" sz="half" idx="10"/>
          </p:nvPr>
        </p:nvSpPr>
        <p:spPr/>
        <p:txBody>
          <a:bodyPr/>
          <a:lstStyle/>
          <a:p>
            <a:fld id="{B9BF7620-163A-114E-AC76-5979075491B7}" type="datetimeFigureOut">
              <a:rPr lang="en-US" smtClean="0"/>
              <a:t>6/17/21</a:t>
            </a:fld>
            <a:endParaRPr lang="en-US"/>
          </a:p>
        </p:txBody>
      </p:sp>
      <p:sp>
        <p:nvSpPr>
          <p:cNvPr id="5" name="Footer Placeholder 4">
            <a:extLst>
              <a:ext uri="{FF2B5EF4-FFF2-40B4-BE49-F238E27FC236}">
                <a16:creationId xmlns:a16="http://schemas.microsoft.com/office/drawing/2014/main" id="{915E9B88-A6AF-0E41-AB9D-308BA25F6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6F94DD-F219-944C-B563-B44DBEA4BFED}"/>
              </a:ext>
            </a:extLst>
          </p:cNvPr>
          <p:cNvSpPr>
            <a:spLocks noGrp="1"/>
          </p:cNvSpPr>
          <p:nvPr>
            <p:ph type="sldNum" sz="quarter" idx="12"/>
          </p:nvPr>
        </p:nvSpPr>
        <p:spPr/>
        <p:txBody>
          <a:bodyPr/>
          <a:lstStyle/>
          <a:p>
            <a:fld id="{BE1DB6FF-C596-A943-AB4B-64436AD72522}" type="slidenum">
              <a:rPr lang="en-US" smtClean="0"/>
              <a:t>‹#›</a:t>
            </a:fld>
            <a:endParaRPr lang="en-US"/>
          </a:p>
        </p:txBody>
      </p:sp>
    </p:spTree>
    <p:extLst>
      <p:ext uri="{BB962C8B-B14F-4D97-AF65-F5344CB8AC3E}">
        <p14:creationId xmlns:p14="http://schemas.microsoft.com/office/powerpoint/2010/main" val="272179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07414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58241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6/17/21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47796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6/17/21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14639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38743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79184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1157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6/17/21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818735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5AC684-FB96-9645-9AF3-8940529957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CD57311-1333-7C4D-A1B5-B3040310EF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553B7E8-D129-E244-B8D9-84F9F3044B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BF7620-163A-114E-AC76-5979075491B7}" type="datetimeFigureOut">
              <a:rPr lang="en-US" smtClean="0"/>
              <a:t>6/17/21</a:t>
            </a:fld>
            <a:endParaRPr lang="en-US"/>
          </a:p>
        </p:txBody>
      </p:sp>
      <p:sp>
        <p:nvSpPr>
          <p:cNvPr id="5" name="Footer Placeholder 4">
            <a:extLst>
              <a:ext uri="{FF2B5EF4-FFF2-40B4-BE49-F238E27FC236}">
                <a16:creationId xmlns:a16="http://schemas.microsoft.com/office/drawing/2014/main" id="{8D894248-3894-D147-A4E6-B13D6855F8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C0E47D-3F1A-CF41-9F97-9353322A87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DB6FF-C596-A943-AB4B-64436AD72522}" type="slidenum">
              <a:rPr lang="en-US" smtClean="0"/>
              <a:t>‹#›</a:t>
            </a:fld>
            <a:endParaRPr lang="en-US"/>
          </a:p>
        </p:txBody>
      </p:sp>
    </p:spTree>
    <p:extLst>
      <p:ext uri="{BB962C8B-B14F-4D97-AF65-F5344CB8AC3E}">
        <p14:creationId xmlns:p14="http://schemas.microsoft.com/office/powerpoint/2010/main" val="9529720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VNNsN9IJkw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ELpfYCZa87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oxford.onlinesurveys.ac.uk/pre-pilot-pupil-survey-pre-lesso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albertafamilywellness.org/resources/video/serve-and-retur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vimeo.com/505601316/cde3ca6023" TargetMode="External"/><Relationship Id="rId4" Type="http://schemas.openxmlformats.org/officeDocument/2006/relationships/hyperlink" Target="https://www.unicef.org/parenting/child-development/baby-talk-clas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1MHTil5QRf8"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albertafamilywellness.org/resources/video/brains-journey-to-resilience"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hyperlink" Target="https://oxford.onlinesurveys.ac.uk/pre-pilot-pupil-survey-post-lesson-"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unicef.org/parenting/child-development/baby-development-quiz"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C9E980-16F4-4AF9-B58B-ECDB0F478D05}"/>
              </a:ext>
            </a:extLst>
          </p:cNvPr>
          <p:cNvSpPr>
            <a:spLocks noGrp="1"/>
          </p:cNvSpPr>
          <p:nvPr>
            <p:ph type="title"/>
          </p:nvPr>
        </p:nvSpPr>
        <p:spPr>
          <a:xfrm>
            <a:off x="838200" y="365125"/>
            <a:ext cx="10515600" cy="1325563"/>
          </a:xfrm>
        </p:spPr>
        <p:txBody>
          <a:bodyPr>
            <a:normAutofit/>
          </a:bodyPr>
          <a:lstStyle/>
          <a:p>
            <a:r>
              <a:rPr lang="en-GB" sz="5400">
                <a:ea typeface="+mj-lt"/>
                <a:cs typeface="+mj-lt"/>
              </a:rPr>
              <a:t>SEEN Oxford</a:t>
            </a:r>
            <a:endParaRPr lang="en-US" sz="5400"/>
          </a:p>
        </p:txBody>
      </p:sp>
      <p:sp>
        <p:nvSpPr>
          <p:cNvPr id="4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BB811E-EC62-44C6-A571-8D0A0A446C9C}"/>
              </a:ext>
            </a:extLst>
          </p:cNvPr>
          <p:cNvSpPr>
            <a:spLocks noGrp="1"/>
          </p:cNvSpPr>
          <p:nvPr>
            <p:ph idx="1"/>
          </p:nvPr>
        </p:nvSpPr>
        <p:spPr>
          <a:xfrm>
            <a:off x="838200" y="1929384"/>
            <a:ext cx="10515600" cy="4251960"/>
          </a:xfrm>
        </p:spPr>
        <p:txBody>
          <a:bodyPr vert="horz" lIns="91440" tIns="45720" rIns="91440" bIns="45720" rtlCol="0" anchor="t">
            <a:normAutofit/>
          </a:bodyPr>
          <a:lstStyle/>
          <a:p>
            <a:r>
              <a:rPr lang="en-GB" sz="2400" dirty="0">
                <a:ea typeface="+mn-lt"/>
                <a:cs typeface="+mn-lt"/>
              </a:rPr>
              <a:t>a research project run by the University of Oxford</a:t>
            </a:r>
          </a:p>
          <a:p>
            <a:r>
              <a:rPr lang="en-GB" sz="2400" dirty="0">
                <a:ea typeface="+mn-lt"/>
                <a:cs typeface="+mn-lt"/>
              </a:rPr>
              <a:t>with your help we want to teach young people about brain development in young children (0-5 years).  </a:t>
            </a:r>
          </a:p>
          <a:p>
            <a:r>
              <a:rPr lang="en-GB" sz="2400" dirty="0">
                <a:ea typeface="+mn-lt"/>
                <a:cs typeface="+mn-lt"/>
              </a:rPr>
              <a:t>Thank you for taking part! </a:t>
            </a:r>
          </a:p>
          <a:p>
            <a:pPr marL="0" indent="0">
              <a:buNone/>
            </a:pPr>
            <a:endParaRPr lang="en-GB" sz="2400" dirty="0">
              <a:cs typeface="Calibri"/>
            </a:endParaRPr>
          </a:p>
          <a:p>
            <a:endParaRPr lang="en-GB" sz="2400" dirty="0">
              <a:cs typeface="Calibri"/>
            </a:endParaRPr>
          </a:p>
        </p:txBody>
      </p:sp>
    </p:spTree>
    <p:extLst>
      <p:ext uri="{BB962C8B-B14F-4D97-AF65-F5344CB8AC3E}">
        <p14:creationId xmlns:p14="http://schemas.microsoft.com/office/powerpoint/2010/main" val="1832447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descr="Brain, Electrical, Knowledge, Migraine, Headache">
            <a:extLst>
              <a:ext uri="{FF2B5EF4-FFF2-40B4-BE49-F238E27FC236}">
                <a16:creationId xmlns:a16="http://schemas.microsoft.com/office/drawing/2014/main" id="{45D80661-FC37-8E49-B0F8-3901A19F0E23}"/>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6734" b="19008"/>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FBF798A-5122-D04A-B70D-C44E83270521}"/>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Brain development</a:t>
            </a:r>
          </a:p>
        </p:txBody>
      </p:sp>
    </p:spTree>
    <p:extLst>
      <p:ext uri="{BB962C8B-B14F-4D97-AF65-F5344CB8AC3E}">
        <p14:creationId xmlns:p14="http://schemas.microsoft.com/office/powerpoint/2010/main" val="17985487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EAEBDF-1440-EE42-922B-EFB8CBE03089}"/>
              </a:ext>
            </a:extLst>
          </p:cNvPr>
          <p:cNvSpPr>
            <a:spLocks noGrp="1"/>
          </p:cNvSpPr>
          <p:nvPr>
            <p:ph type="title"/>
          </p:nvPr>
        </p:nvSpPr>
        <p:spPr>
          <a:xfrm>
            <a:off x="5297762" y="329184"/>
            <a:ext cx="6251110" cy="1783080"/>
          </a:xfrm>
        </p:spPr>
        <p:txBody>
          <a:bodyPr anchor="b">
            <a:normAutofit/>
          </a:bodyPr>
          <a:lstStyle/>
          <a:p>
            <a:r>
              <a:rPr lang="en-US" sz="5400" dirty="0">
                <a:cs typeface="Calibri Light"/>
              </a:rPr>
              <a:t>Brain development </a:t>
            </a:r>
            <a:endParaRPr lang="en-US" sz="5400" dirty="0"/>
          </a:p>
        </p:txBody>
      </p:sp>
      <p:pic>
        <p:nvPicPr>
          <p:cNvPr id="5" name="Picture 5" descr="A picture containing object, giraffe&#10;&#10;Description automatically generated">
            <a:extLst>
              <a:ext uri="{FF2B5EF4-FFF2-40B4-BE49-F238E27FC236}">
                <a16:creationId xmlns:a16="http://schemas.microsoft.com/office/drawing/2014/main" id="{3BFF094E-30E4-47E5-937E-BCA1379DDAD1}"/>
              </a:ext>
            </a:extLst>
          </p:cNvPr>
          <p:cNvPicPr>
            <a:picLocks noChangeAspect="1"/>
          </p:cNvPicPr>
          <p:nvPr/>
        </p:nvPicPr>
        <p:blipFill rotWithShape="1">
          <a:blip r:embed="rId3"/>
          <a:srcRect l="10131" r="57442"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A60EF011-A6CA-44EC-9E17-13F5119677F7}"/>
              </a:ext>
            </a:extLst>
          </p:cNvPr>
          <p:cNvSpPr>
            <a:spLocks noGrp="1"/>
          </p:cNvSpPr>
          <p:nvPr>
            <p:ph idx="1"/>
          </p:nvPr>
        </p:nvSpPr>
        <p:spPr>
          <a:xfrm>
            <a:off x="5004486" y="2706624"/>
            <a:ext cx="6882714" cy="3483864"/>
          </a:xfrm>
        </p:spPr>
        <p:txBody>
          <a:bodyPr vert="horz" lIns="91440" tIns="45720" rIns="91440" bIns="45720" rtlCol="0">
            <a:noAutofit/>
          </a:bodyPr>
          <a:lstStyle/>
          <a:p>
            <a:pPr marL="0" indent="0">
              <a:buNone/>
            </a:pPr>
            <a:r>
              <a:rPr lang="en-GB" sz="2400" dirty="0">
                <a:ea typeface="+mn-lt"/>
                <a:cs typeface="+mn-lt"/>
              </a:rPr>
              <a:t>Watch the clip about babies’ brains. </a:t>
            </a:r>
          </a:p>
          <a:p>
            <a:pPr marL="0" indent="0">
              <a:buNone/>
            </a:pPr>
            <a:r>
              <a:rPr lang="en-GB" sz="2400" dirty="0">
                <a:ea typeface="+mn-lt"/>
                <a:cs typeface="+mn-lt"/>
              </a:rPr>
              <a:t>Did you know brains grow fastest from 0-2 years!</a:t>
            </a:r>
          </a:p>
          <a:p>
            <a:endParaRPr lang="en-GB" sz="2400" dirty="0">
              <a:ea typeface="+mn-lt"/>
              <a:cs typeface="+mn-lt"/>
            </a:endParaRPr>
          </a:p>
          <a:p>
            <a:pPr marL="0" indent="0">
              <a:buNone/>
            </a:pPr>
            <a:r>
              <a:rPr lang="en-US" sz="2400" dirty="0">
                <a:ea typeface="+mn-lt"/>
                <a:cs typeface="+mn-lt"/>
              </a:rPr>
              <a:t>Afterwards, share 3 new things that you have learnt. </a:t>
            </a:r>
          </a:p>
          <a:p>
            <a:endParaRPr lang="en-US" sz="2400" dirty="0">
              <a:cs typeface="Calibri"/>
            </a:endParaRPr>
          </a:p>
        </p:txBody>
      </p:sp>
    </p:spTree>
    <p:extLst>
      <p:ext uri="{BB962C8B-B14F-4D97-AF65-F5344CB8AC3E}">
        <p14:creationId xmlns:p14="http://schemas.microsoft.com/office/powerpoint/2010/main" val="49299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AEBDF-1440-EE42-922B-EFB8CBE03089}"/>
              </a:ext>
            </a:extLst>
          </p:cNvPr>
          <p:cNvSpPr>
            <a:spLocks noGrp="1"/>
          </p:cNvSpPr>
          <p:nvPr>
            <p:ph type="title"/>
          </p:nvPr>
        </p:nvSpPr>
        <p:spPr>
          <a:xfrm>
            <a:off x="838200" y="5186423"/>
            <a:ext cx="10515600" cy="1114382"/>
          </a:xfrm>
        </p:spPr>
        <p:txBody>
          <a:bodyPr vert="horz" lIns="91440" tIns="45720" rIns="91440" bIns="45720" rtlCol="0" anchor="ctr">
            <a:normAutofit/>
          </a:bodyPr>
          <a:lstStyle/>
          <a:p>
            <a:pPr algn="ctr"/>
            <a:r>
              <a:rPr lang="en-GB" sz="5200" b="1" dirty="0">
                <a:ea typeface="+mj-lt"/>
                <a:cs typeface="+mj-lt"/>
              </a:rPr>
              <a:t> </a:t>
            </a:r>
            <a:r>
              <a:rPr lang="en-GB" b="1" dirty="0">
                <a:ea typeface="+mj-lt"/>
                <a:cs typeface="+mj-lt"/>
              </a:rPr>
              <a:t>Watch:</a:t>
            </a:r>
            <a:r>
              <a:rPr lang="en-GB" dirty="0">
                <a:ea typeface="+mj-lt"/>
                <a:cs typeface="+mj-lt"/>
              </a:rPr>
              <a:t> Experiences build brain architecture  </a:t>
            </a:r>
            <a:br>
              <a:rPr lang="en-GB" dirty="0">
                <a:ea typeface="+mj-lt"/>
                <a:cs typeface="+mj-lt"/>
              </a:rPr>
            </a:br>
            <a:r>
              <a:rPr lang="en-GB" sz="2000" u="sng" dirty="0">
                <a:ea typeface="+mj-lt"/>
                <a:cs typeface="+mj-lt"/>
                <a:hlinkClick r:id="rId3"/>
              </a:rPr>
              <a:t>https://www.youtube.com/watch?v=VNNsN9IJkws</a:t>
            </a:r>
            <a:endParaRPr lang="en-US" sz="2000" dirty="0"/>
          </a:p>
        </p:txBody>
      </p:sp>
      <p:pic>
        <p:nvPicPr>
          <p:cNvPr id="5" name="Picture 5" descr="A picture containing object, giraffe&#10;&#10;Description automatically generated">
            <a:extLst>
              <a:ext uri="{FF2B5EF4-FFF2-40B4-BE49-F238E27FC236}">
                <a16:creationId xmlns:a16="http://schemas.microsoft.com/office/drawing/2014/main" id="{3BFF094E-30E4-47E5-937E-BCA1379DDAD1}"/>
              </a:ext>
            </a:extLst>
          </p:cNvPr>
          <p:cNvPicPr>
            <a:picLocks noGrp="1" noChangeAspect="1"/>
          </p:cNvPicPr>
          <p:nvPr>
            <p:ph idx="1"/>
          </p:nvPr>
        </p:nvPicPr>
        <p:blipFill rotWithShape="1">
          <a:blip r:embed="rId4"/>
          <a:srcRect b="13862"/>
          <a:stretch/>
        </p:blipFill>
        <p:spPr>
          <a:xfrm>
            <a:off x="20" y="10"/>
            <a:ext cx="12191980" cy="5014697"/>
          </a:xfrm>
          <a:prstGeom prst="rect">
            <a:avLst/>
          </a:prstGeom>
        </p:spPr>
      </p:pic>
    </p:spTree>
    <p:extLst>
      <p:ext uri="{BB962C8B-B14F-4D97-AF65-F5344CB8AC3E}">
        <p14:creationId xmlns:p14="http://schemas.microsoft.com/office/powerpoint/2010/main" val="1168113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E9860B-E4E6-439B-A331-F10D3AA9DEEB}"/>
              </a:ext>
            </a:extLst>
          </p:cNvPr>
          <p:cNvSpPr>
            <a:spLocks noGrp="1"/>
          </p:cNvSpPr>
          <p:nvPr>
            <p:ph type="title"/>
          </p:nvPr>
        </p:nvSpPr>
        <p:spPr>
          <a:xfrm>
            <a:off x="838200" y="365125"/>
            <a:ext cx="10515600" cy="1325563"/>
          </a:xfrm>
        </p:spPr>
        <p:txBody>
          <a:bodyPr>
            <a:normAutofit/>
          </a:bodyPr>
          <a:lstStyle/>
          <a:p>
            <a:r>
              <a:rPr lang="en-GB" sz="5400">
                <a:cs typeface="Calibri Light"/>
              </a:rPr>
              <a:t>What have you learnt?</a:t>
            </a:r>
            <a:endParaRPr lang="en-GB" sz="5400"/>
          </a:p>
        </p:txBody>
      </p:sp>
      <p:sp>
        <p:nvSpPr>
          <p:cNvPr id="3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127B3A-48EC-4BE8-B5C7-427642159409}"/>
              </a:ext>
            </a:extLst>
          </p:cNvPr>
          <p:cNvSpPr>
            <a:spLocks noGrp="1"/>
          </p:cNvSpPr>
          <p:nvPr>
            <p:ph idx="1"/>
          </p:nvPr>
        </p:nvSpPr>
        <p:spPr>
          <a:xfrm>
            <a:off x="499872" y="1929384"/>
            <a:ext cx="11023092" cy="4251960"/>
          </a:xfrm>
        </p:spPr>
        <p:txBody>
          <a:bodyPr vert="horz" lIns="91440" tIns="45720" rIns="91440" bIns="45720" rtlCol="0">
            <a:normAutofit/>
          </a:bodyPr>
          <a:lstStyle/>
          <a:p>
            <a:pPr marL="514350" indent="-514350">
              <a:buFont typeface="+mj-lt"/>
              <a:buAutoNum type="arabicPeriod"/>
            </a:pPr>
            <a:r>
              <a:rPr lang="en-GB" dirty="0">
                <a:cs typeface="Calibri"/>
              </a:rPr>
              <a:t>The brain is made up of cells called __________.</a:t>
            </a:r>
          </a:p>
          <a:p>
            <a:pPr marL="514350" indent="-514350">
              <a:buFont typeface="+mj-lt"/>
              <a:buAutoNum type="arabicPeriod"/>
            </a:pPr>
            <a:r>
              <a:rPr lang="en-GB" dirty="0">
                <a:cs typeface="Calibri"/>
              </a:rPr>
              <a:t>Brain development is influenced by __________ and ________ factors.</a:t>
            </a:r>
          </a:p>
          <a:p>
            <a:pPr marL="514350" indent="-514350">
              <a:buFont typeface="+mj-lt"/>
              <a:buAutoNum type="arabicPeriod"/>
            </a:pPr>
            <a:r>
              <a:rPr lang="en-GB" dirty="0">
                <a:cs typeface="Calibri"/>
              </a:rPr>
              <a:t>Connections and circuits are strengthened by __________.</a:t>
            </a:r>
          </a:p>
          <a:p>
            <a:pPr marL="514350" indent="-514350">
              <a:buFont typeface="+mj-lt"/>
              <a:buAutoNum type="arabicPeriod"/>
            </a:pPr>
            <a:r>
              <a:rPr lang="en-GB" dirty="0">
                <a:cs typeface="Calibri"/>
              </a:rPr>
              <a:t>The brain grows fastest from ___to ___ years.</a:t>
            </a:r>
          </a:p>
          <a:p>
            <a:pPr marL="514350" indent="-514350">
              <a:buFont typeface="+mj-lt"/>
              <a:buAutoNum type="arabicPeriod"/>
            </a:pPr>
            <a:r>
              <a:rPr lang="en-GB" dirty="0">
                <a:cs typeface="Calibri"/>
              </a:rPr>
              <a:t>In the early years of life, all the ___________ circuits are built.</a:t>
            </a:r>
          </a:p>
          <a:p>
            <a:pPr marL="514350" indent="-514350">
              <a:buFont typeface="+mj-lt"/>
              <a:buAutoNum type="arabicPeriod"/>
            </a:pPr>
            <a:endParaRPr lang="en-GB" dirty="0">
              <a:cs typeface="Calibri"/>
            </a:endParaRPr>
          </a:p>
          <a:p>
            <a:pPr marL="0" indent="0">
              <a:buNone/>
            </a:pPr>
            <a:r>
              <a:rPr lang="en-GB" b="1" dirty="0">
                <a:cs typeface="Calibri"/>
              </a:rPr>
              <a:t>Challenge: </a:t>
            </a:r>
            <a:r>
              <a:rPr lang="en-GB" dirty="0">
                <a:cs typeface="Calibri"/>
              </a:rPr>
              <a:t>name some of the circuits that grow in the first years of life.  </a:t>
            </a:r>
          </a:p>
        </p:txBody>
      </p:sp>
    </p:spTree>
    <p:extLst>
      <p:ext uri="{BB962C8B-B14F-4D97-AF65-F5344CB8AC3E}">
        <p14:creationId xmlns:p14="http://schemas.microsoft.com/office/powerpoint/2010/main" val="2580604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E9860B-E4E6-439B-A331-F10D3AA9DEEB}"/>
              </a:ext>
            </a:extLst>
          </p:cNvPr>
          <p:cNvSpPr>
            <a:spLocks noGrp="1"/>
          </p:cNvSpPr>
          <p:nvPr>
            <p:ph type="title"/>
          </p:nvPr>
        </p:nvSpPr>
        <p:spPr>
          <a:xfrm>
            <a:off x="838200" y="365125"/>
            <a:ext cx="10515600" cy="1325563"/>
          </a:xfrm>
        </p:spPr>
        <p:txBody>
          <a:bodyPr>
            <a:normAutofit/>
          </a:bodyPr>
          <a:lstStyle/>
          <a:p>
            <a:r>
              <a:rPr lang="en-GB" sz="5400">
                <a:cs typeface="Calibri Light"/>
              </a:rPr>
              <a:t>What have you learnt?</a:t>
            </a:r>
            <a:endParaRPr lang="en-GB" sz="5400" dirty="0"/>
          </a:p>
        </p:txBody>
      </p:sp>
      <p:sp>
        <p:nvSpPr>
          <p:cNvPr id="1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127B3A-48EC-4BE8-B5C7-427642159409}"/>
              </a:ext>
            </a:extLst>
          </p:cNvPr>
          <p:cNvSpPr>
            <a:spLocks noGrp="1"/>
          </p:cNvSpPr>
          <p:nvPr>
            <p:ph idx="1"/>
          </p:nvPr>
        </p:nvSpPr>
        <p:spPr>
          <a:xfrm>
            <a:off x="499872" y="1929384"/>
            <a:ext cx="11387328" cy="4251960"/>
          </a:xfrm>
        </p:spPr>
        <p:txBody>
          <a:bodyPr vert="horz" lIns="91440" tIns="45720" rIns="91440" bIns="45720" rtlCol="0">
            <a:noAutofit/>
          </a:bodyPr>
          <a:lstStyle/>
          <a:p>
            <a:pPr marL="514350" indent="-514350">
              <a:buFont typeface="+mj-lt"/>
              <a:buAutoNum type="arabicPeriod"/>
            </a:pPr>
            <a:r>
              <a:rPr lang="en-GB" dirty="0">
                <a:cs typeface="Calibri"/>
              </a:rPr>
              <a:t>The brain is made up of cells called </a:t>
            </a:r>
            <a:r>
              <a:rPr lang="en-GB" u="sng" dirty="0">
                <a:solidFill>
                  <a:srgbClr val="FF0000"/>
                </a:solidFill>
                <a:cs typeface="Calibri"/>
              </a:rPr>
              <a:t>neurons</a:t>
            </a:r>
            <a:r>
              <a:rPr lang="en-GB" dirty="0">
                <a:cs typeface="Calibri"/>
              </a:rPr>
              <a:t>.</a:t>
            </a:r>
          </a:p>
          <a:p>
            <a:pPr marL="514350" indent="-514350">
              <a:buFont typeface="+mj-lt"/>
              <a:buAutoNum type="arabicPeriod"/>
            </a:pPr>
            <a:r>
              <a:rPr lang="en-GB" dirty="0">
                <a:cs typeface="Calibri"/>
              </a:rPr>
              <a:t>Brain development is influenced by </a:t>
            </a:r>
            <a:r>
              <a:rPr lang="en-GB" u="sng" dirty="0">
                <a:solidFill>
                  <a:srgbClr val="FF0000"/>
                </a:solidFill>
                <a:cs typeface="Calibri"/>
              </a:rPr>
              <a:t>genetic</a:t>
            </a:r>
            <a:r>
              <a:rPr lang="en-GB" dirty="0">
                <a:solidFill>
                  <a:srgbClr val="FF0000"/>
                </a:solidFill>
                <a:cs typeface="Calibri"/>
              </a:rPr>
              <a:t> </a:t>
            </a:r>
            <a:r>
              <a:rPr lang="en-GB" dirty="0">
                <a:cs typeface="Calibri"/>
              </a:rPr>
              <a:t>and </a:t>
            </a:r>
            <a:r>
              <a:rPr lang="en-GB" u="sng" dirty="0">
                <a:solidFill>
                  <a:srgbClr val="FF0000"/>
                </a:solidFill>
                <a:cs typeface="Calibri"/>
              </a:rPr>
              <a:t>environmental</a:t>
            </a:r>
            <a:r>
              <a:rPr lang="en-GB" u="sng" dirty="0">
                <a:cs typeface="Calibri"/>
              </a:rPr>
              <a:t> (</a:t>
            </a:r>
            <a:r>
              <a:rPr lang="en-GB" u="sng" dirty="0">
                <a:solidFill>
                  <a:srgbClr val="FF0000"/>
                </a:solidFill>
                <a:cs typeface="Calibri"/>
              </a:rPr>
              <a:t>experiences</a:t>
            </a:r>
            <a:r>
              <a:rPr lang="en-GB" u="sng" dirty="0">
                <a:cs typeface="Calibri"/>
              </a:rPr>
              <a:t>)</a:t>
            </a:r>
            <a:r>
              <a:rPr lang="en-GB" dirty="0">
                <a:cs typeface="Calibri"/>
              </a:rPr>
              <a:t> factors.</a:t>
            </a:r>
          </a:p>
          <a:p>
            <a:pPr marL="514350" indent="-514350">
              <a:buFont typeface="+mj-lt"/>
              <a:buAutoNum type="arabicPeriod"/>
            </a:pPr>
            <a:r>
              <a:rPr lang="en-GB" dirty="0">
                <a:cs typeface="Calibri"/>
              </a:rPr>
              <a:t>Connections and circuits are strengthened by </a:t>
            </a:r>
            <a:r>
              <a:rPr lang="en-GB" u="sng" dirty="0">
                <a:solidFill>
                  <a:srgbClr val="FF0000"/>
                </a:solidFill>
                <a:cs typeface="Calibri"/>
              </a:rPr>
              <a:t>experiences</a:t>
            </a:r>
            <a:r>
              <a:rPr lang="en-GB" dirty="0">
                <a:cs typeface="Calibri"/>
              </a:rPr>
              <a:t>.</a:t>
            </a:r>
          </a:p>
          <a:p>
            <a:pPr marL="514350" indent="-514350">
              <a:buFont typeface="+mj-lt"/>
              <a:buAutoNum type="arabicPeriod"/>
            </a:pPr>
            <a:r>
              <a:rPr lang="en-GB" dirty="0">
                <a:cs typeface="Calibri"/>
              </a:rPr>
              <a:t>The brain grows fastest from </a:t>
            </a:r>
            <a:r>
              <a:rPr lang="en-GB" u="sng" dirty="0">
                <a:solidFill>
                  <a:srgbClr val="FF0000"/>
                </a:solidFill>
                <a:cs typeface="Calibri"/>
              </a:rPr>
              <a:t>0</a:t>
            </a:r>
            <a:r>
              <a:rPr lang="en-GB" u="sng" dirty="0">
                <a:cs typeface="Calibri"/>
              </a:rPr>
              <a:t> </a:t>
            </a:r>
            <a:r>
              <a:rPr lang="en-GB" dirty="0">
                <a:cs typeface="Calibri"/>
              </a:rPr>
              <a:t>to </a:t>
            </a:r>
            <a:r>
              <a:rPr lang="en-GB" u="sng" dirty="0">
                <a:solidFill>
                  <a:srgbClr val="FF0000"/>
                </a:solidFill>
                <a:cs typeface="Calibri"/>
              </a:rPr>
              <a:t>2</a:t>
            </a:r>
            <a:r>
              <a:rPr lang="en-GB" dirty="0">
                <a:cs typeface="Calibri"/>
              </a:rPr>
              <a:t> years.</a:t>
            </a:r>
          </a:p>
          <a:p>
            <a:pPr marL="514350" indent="-514350">
              <a:buFont typeface="+mj-lt"/>
              <a:buAutoNum type="arabicPeriod"/>
            </a:pPr>
            <a:r>
              <a:rPr lang="en-GB" dirty="0">
                <a:cs typeface="Calibri"/>
              </a:rPr>
              <a:t>In the early years of life, all the </a:t>
            </a:r>
            <a:r>
              <a:rPr lang="en-GB" u="sng" dirty="0">
                <a:solidFill>
                  <a:srgbClr val="FF0000"/>
                </a:solidFill>
                <a:cs typeface="Calibri"/>
              </a:rPr>
              <a:t>simple / foundational /important </a:t>
            </a:r>
            <a:r>
              <a:rPr lang="en-GB" dirty="0">
                <a:solidFill>
                  <a:srgbClr val="FF0000"/>
                </a:solidFill>
                <a:cs typeface="Calibri"/>
              </a:rPr>
              <a:t> </a:t>
            </a:r>
            <a:r>
              <a:rPr lang="en-GB" dirty="0">
                <a:cs typeface="Calibri"/>
              </a:rPr>
              <a:t>circuits are built.</a:t>
            </a:r>
          </a:p>
          <a:p>
            <a:pPr marL="514350" indent="-514350">
              <a:buFont typeface="+mj-lt"/>
              <a:buAutoNum type="arabicPeriod"/>
            </a:pPr>
            <a:endParaRPr lang="en-GB" dirty="0">
              <a:cs typeface="Calibri"/>
            </a:endParaRPr>
          </a:p>
          <a:p>
            <a:pPr marL="0" indent="0">
              <a:buNone/>
            </a:pPr>
            <a:r>
              <a:rPr lang="en-GB" b="1" dirty="0">
                <a:cs typeface="Calibri"/>
              </a:rPr>
              <a:t>Challenge: </a:t>
            </a:r>
            <a:r>
              <a:rPr lang="en-GB" dirty="0">
                <a:cs typeface="Calibri"/>
              </a:rPr>
              <a:t>name some of the circuits that grow in the first years of life. </a:t>
            </a:r>
          </a:p>
          <a:p>
            <a:pPr marL="0" indent="0">
              <a:buNone/>
            </a:pPr>
            <a:r>
              <a:rPr lang="en-GB" dirty="0">
                <a:solidFill>
                  <a:srgbClr val="FF0000"/>
                </a:solidFill>
                <a:ea typeface="+mn-lt"/>
                <a:cs typeface="+mn-lt"/>
              </a:rPr>
              <a:t>visual, emotions, motor skills, behavioural control, logic and memory</a:t>
            </a:r>
            <a:r>
              <a:rPr lang="en-GB" dirty="0">
                <a:solidFill>
                  <a:srgbClr val="FF0000"/>
                </a:solidFill>
                <a:cs typeface="Calibri"/>
              </a:rPr>
              <a:t> </a:t>
            </a:r>
          </a:p>
        </p:txBody>
      </p:sp>
    </p:spTree>
    <p:extLst>
      <p:ext uri="{BB962C8B-B14F-4D97-AF65-F5344CB8AC3E}">
        <p14:creationId xmlns:p14="http://schemas.microsoft.com/office/powerpoint/2010/main" val="831338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D6F6-16E0-4A91-989D-64D24C85FBC3}"/>
              </a:ext>
            </a:extLst>
          </p:cNvPr>
          <p:cNvSpPr>
            <a:spLocks noGrp="1"/>
          </p:cNvSpPr>
          <p:nvPr>
            <p:ph type="title"/>
          </p:nvPr>
        </p:nvSpPr>
        <p:spPr>
          <a:xfrm>
            <a:off x="289066" y="3709718"/>
            <a:ext cx="4469830" cy="2481441"/>
          </a:xfrm>
        </p:spPr>
        <p:txBody>
          <a:bodyPr anchor="ctr">
            <a:normAutofit/>
          </a:bodyPr>
          <a:lstStyle/>
          <a:p>
            <a:r>
              <a:rPr lang="en-GB" b="1">
                <a:cs typeface="Calibri Light"/>
              </a:rPr>
              <a:t>Neuroplasticity</a:t>
            </a:r>
            <a:endParaRPr lang="en-GB" b="1"/>
          </a:p>
        </p:txBody>
      </p:sp>
      <p:sp>
        <p:nvSpPr>
          <p:cNvPr id="3" name="Content Placeholder 2">
            <a:extLst>
              <a:ext uri="{FF2B5EF4-FFF2-40B4-BE49-F238E27FC236}">
                <a16:creationId xmlns:a16="http://schemas.microsoft.com/office/drawing/2014/main" id="{24D78DD6-FED2-4853-8182-643FE90A797E}"/>
              </a:ext>
            </a:extLst>
          </p:cNvPr>
          <p:cNvSpPr>
            <a:spLocks noGrp="1"/>
          </p:cNvSpPr>
          <p:nvPr>
            <p:ph idx="1"/>
          </p:nvPr>
        </p:nvSpPr>
        <p:spPr>
          <a:xfrm>
            <a:off x="4756224" y="3706363"/>
            <a:ext cx="7514167" cy="2481441"/>
          </a:xfrm>
        </p:spPr>
        <p:txBody>
          <a:bodyPr vert="horz" lIns="91440" tIns="45720" rIns="91440" bIns="45720" rtlCol="0" anchor="ctr">
            <a:normAutofit/>
          </a:bodyPr>
          <a:lstStyle/>
          <a:p>
            <a:pPr marL="0" indent="0">
              <a:buNone/>
            </a:pPr>
            <a:endParaRPr lang="en-GB" u="sng" dirty="0">
              <a:ea typeface="+mn-lt"/>
              <a:cs typeface="+mn-lt"/>
            </a:endParaRPr>
          </a:p>
          <a:p>
            <a:pPr marL="0" indent="0">
              <a:buNone/>
            </a:pPr>
            <a:r>
              <a:rPr lang="en-GB" u="sng" dirty="0">
                <a:ea typeface="+mn-lt"/>
                <a:cs typeface="+mn-lt"/>
                <a:hlinkClick r:id="rId3"/>
              </a:rPr>
              <a:t>https://www.youtube.com/watch?v=ELpfYCZa87g</a:t>
            </a:r>
            <a:endParaRPr lang="en-US" dirty="0">
              <a:cs typeface="Calibri"/>
            </a:endParaRPr>
          </a:p>
          <a:p>
            <a:endParaRPr lang="en-GB" sz="3200" u="sng" dirty="0">
              <a:cs typeface="Calibri"/>
            </a:endParaRPr>
          </a:p>
        </p:txBody>
      </p:sp>
      <p:pic>
        <p:nvPicPr>
          <p:cNvPr id="4" name="Picture 4" descr="A close up of a sign&#10;&#10;Description automatically generated">
            <a:extLst>
              <a:ext uri="{FF2B5EF4-FFF2-40B4-BE49-F238E27FC236}">
                <a16:creationId xmlns:a16="http://schemas.microsoft.com/office/drawing/2014/main" id="{069198AE-8EA8-40DE-8B57-EA11720D4812}"/>
              </a:ext>
            </a:extLst>
          </p:cNvPr>
          <p:cNvPicPr>
            <a:picLocks noChangeAspect="1"/>
          </p:cNvPicPr>
          <p:nvPr/>
        </p:nvPicPr>
        <p:blipFill rotWithShape="1">
          <a:blip r:embed="rId4"/>
          <a:srcRect t="4660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2614914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55687-FCB4-4222-A398-D407AF5C5115}"/>
              </a:ext>
            </a:extLst>
          </p:cNvPr>
          <p:cNvSpPr>
            <a:spLocks noGrp="1"/>
          </p:cNvSpPr>
          <p:nvPr>
            <p:ph type="title"/>
          </p:nvPr>
        </p:nvSpPr>
        <p:spPr>
          <a:xfrm>
            <a:off x="222554" y="-533458"/>
            <a:ext cx="11958921" cy="1783080"/>
          </a:xfrm>
        </p:spPr>
        <p:txBody>
          <a:bodyPr anchor="b">
            <a:normAutofit/>
          </a:bodyPr>
          <a:lstStyle/>
          <a:p>
            <a:r>
              <a:rPr lang="en-GB" sz="3800" dirty="0">
                <a:cs typeface="Calibri Light"/>
              </a:rPr>
              <a:t>What have we learnt?</a:t>
            </a:r>
            <a:br>
              <a:rPr lang="en-GB" sz="3800" dirty="0">
                <a:cs typeface="Calibri Light"/>
              </a:rPr>
            </a:br>
            <a:r>
              <a:rPr lang="en-GB" sz="2400" dirty="0">
                <a:cs typeface="Calibri Light"/>
              </a:rPr>
              <a:t>Match the word to their meaning</a:t>
            </a:r>
            <a:endParaRPr lang="en-GB" sz="2400" dirty="0"/>
          </a:p>
        </p:txBody>
      </p:sp>
      <p:sp>
        <p:nvSpPr>
          <p:cNvPr id="6" name="TextBox 5">
            <a:extLst>
              <a:ext uri="{FF2B5EF4-FFF2-40B4-BE49-F238E27FC236}">
                <a16:creationId xmlns:a16="http://schemas.microsoft.com/office/drawing/2014/main" id="{64417D4D-1129-4223-8324-DCBB0A81EEC8}"/>
              </a:ext>
            </a:extLst>
          </p:cNvPr>
          <p:cNvSpPr txBox="1"/>
          <p:nvPr/>
        </p:nvSpPr>
        <p:spPr>
          <a:xfrm>
            <a:off x="4963783" y="3803255"/>
            <a:ext cx="709283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a:cs typeface="Calibri"/>
              </a:rPr>
              <a:t>D - The organ of the body responsible for coordinating responses, including thoughts, emotions, and behaviours. </a:t>
            </a:r>
          </a:p>
        </p:txBody>
      </p:sp>
      <p:sp>
        <p:nvSpPr>
          <p:cNvPr id="10" name="TextBox 9">
            <a:extLst>
              <a:ext uri="{FF2B5EF4-FFF2-40B4-BE49-F238E27FC236}">
                <a16:creationId xmlns:a16="http://schemas.microsoft.com/office/drawing/2014/main" id="{E9811CBD-537A-4D4E-87C0-7D9137A294D8}"/>
              </a:ext>
            </a:extLst>
          </p:cNvPr>
          <p:cNvSpPr txBox="1"/>
          <p:nvPr/>
        </p:nvSpPr>
        <p:spPr>
          <a:xfrm>
            <a:off x="5014583" y="1460755"/>
            <a:ext cx="704203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dirty="0">
                <a:cs typeface="Calibri"/>
              </a:rPr>
              <a:t>A - Specialised cell found in the brain.</a:t>
            </a:r>
          </a:p>
        </p:txBody>
      </p:sp>
      <p:sp>
        <p:nvSpPr>
          <p:cNvPr id="12" name="TextBox 11">
            <a:extLst>
              <a:ext uri="{FF2B5EF4-FFF2-40B4-BE49-F238E27FC236}">
                <a16:creationId xmlns:a16="http://schemas.microsoft.com/office/drawing/2014/main" id="{A62B05B8-DACB-4DAC-A8F1-E5FFA9CEDC00}"/>
              </a:ext>
            </a:extLst>
          </p:cNvPr>
          <p:cNvSpPr txBox="1"/>
          <p:nvPr/>
        </p:nvSpPr>
        <p:spPr>
          <a:xfrm>
            <a:off x="4963783" y="2022655"/>
            <a:ext cx="704203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dirty="0">
                <a:cs typeface="Calibri"/>
              </a:rPr>
              <a:t>B - Junction between two cells. It forms when new experiences occur.  </a:t>
            </a:r>
          </a:p>
        </p:txBody>
      </p:sp>
      <p:sp>
        <p:nvSpPr>
          <p:cNvPr id="13" name="TextBox 12">
            <a:extLst>
              <a:ext uri="{FF2B5EF4-FFF2-40B4-BE49-F238E27FC236}">
                <a16:creationId xmlns:a16="http://schemas.microsoft.com/office/drawing/2014/main" id="{230FE0D4-7D72-42A0-A7AB-1B16EE3C059E}"/>
              </a:ext>
            </a:extLst>
          </p:cNvPr>
          <p:cNvSpPr txBox="1"/>
          <p:nvPr/>
        </p:nvSpPr>
        <p:spPr>
          <a:xfrm>
            <a:off x="5001882" y="4759864"/>
            <a:ext cx="700393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a:ea typeface="+mn-lt"/>
                <a:cs typeface="+mn-lt"/>
              </a:rPr>
              <a:t>E - Ability of the brain’s structure to change and grow during a person’s life.</a:t>
            </a:r>
            <a:endParaRPr lang="en-US">
              <a:ea typeface="+mn-lt"/>
              <a:cs typeface="+mn-lt"/>
            </a:endParaRPr>
          </a:p>
          <a:p>
            <a:endParaRPr lang="en-GB" sz="2200">
              <a:cs typeface="Calibri"/>
            </a:endParaRPr>
          </a:p>
        </p:txBody>
      </p:sp>
      <p:sp>
        <p:nvSpPr>
          <p:cNvPr id="14" name="TextBox 13">
            <a:extLst>
              <a:ext uri="{FF2B5EF4-FFF2-40B4-BE49-F238E27FC236}">
                <a16:creationId xmlns:a16="http://schemas.microsoft.com/office/drawing/2014/main" id="{0EF1A040-396F-4894-85C7-9746B29F8579}"/>
              </a:ext>
            </a:extLst>
          </p:cNvPr>
          <p:cNvSpPr txBox="1"/>
          <p:nvPr/>
        </p:nvSpPr>
        <p:spPr>
          <a:xfrm>
            <a:off x="5001883" y="5755384"/>
            <a:ext cx="705473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a:cs typeface="Calibri"/>
              </a:rPr>
              <a:t>F - Unit of inheritance passing from parents to offspring. Determines some characteristics of the offspring. </a:t>
            </a:r>
          </a:p>
        </p:txBody>
      </p:sp>
      <p:sp>
        <p:nvSpPr>
          <p:cNvPr id="15" name="TextBox 14">
            <a:extLst>
              <a:ext uri="{FF2B5EF4-FFF2-40B4-BE49-F238E27FC236}">
                <a16:creationId xmlns:a16="http://schemas.microsoft.com/office/drawing/2014/main" id="{400888F5-3EA4-40AD-8614-66389FF6685C}"/>
              </a:ext>
            </a:extLst>
          </p:cNvPr>
          <p:cNvSpPr txBox="1"/>
          <p:nvPr/>
        </p:nvSpPr>
        <p:spPr>
          <a:xfrm>
            <a:off x="4960189" y="2870919"/>
            <a:ext cx="7042030"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dirty="0">
                <a:cs typeface="Calibri"/>
              </a:rPr>
              <a:t>C - </a:t>
            </a:r>
            <a:r>
              <a:rPr lang="en-GB" sz="2200" dirty="0">
                <a:ea typeface="+mn-lt"/>
                <a:cs typeface="+mn-lt"/>
              </a:rPr>
              <a:t>The experiences, relationships and surroundings that affect development. </a:t>
            </a:r>
            <a:endParaRPr lang="en-US" dirty="0">
              <a:ea typeface="+mn-lt"/>
              <a:cs typeface="+mn-lt"/>
            </a:endParaRPr>
          </a:p>
          <a:p>
            <a:endParaRPr lang="en-US" dirty="0"/>
          </a:p>
        </p:txBody>
      </p:sp>
      <p:sp>
        <p:nvSpPr>
          <p:cNvPr id="16" name="Content Placeholder 2">
            <a:extLst>
              <a:ext uri="{FF2B5EF4-FFF2-40B4-BE49-F238E27FC236}">
                <a16:creationId xmlns:a16="http://schemas.microsoft.com/office/drawing/2014/main" id="{669DCDAE-09E4-6442-A287-49A320B7DA36}"/>
              </a:ext>
            </a:extLst>
          </p:cNvPr>
          <p:cNvSpPr>
            <a:spLocks noGrp="1"/>
          </p:cNvSpPr>
          <p:nvPr>
            <p:ph idx="1"/>
          </p:nvPr>
        </p:nvSpPr>
        <p:spPr>
          <a:xfrm>
            <a:off x="668253" y="2102775"/>
            <a:ext cx="3763827" cy="3483864"/>
          </a:xfrm>
        </p:spPr>
        <p:txBody>
          <a:bodyPr vert="horz" lIns="91440" tIns="45720" rIns="91440" bIns="45720" rtlCol="0" anchor="t">
            <a:noAutofit/>
          </a:bodyPr>
          <a:lstStyle/>
          <a:p>
            <a:pPr marL="514350" indent="-514350">
              <a:buAutoNum type="arabicPeriod"/>
            </a:pPr>
            <a:r>
              <a:rPr lang="en-GB" dirty="0">
                <a:ea typeface="+mn-lt"/>
                <a:cs typeface="+mn-lt"/>
              </a:rPr>
              <a:t>BRAIN</a:t>
            </a:r>
            <a:endParaRPr lang="en-US" dirty="0">
              <a:ea typeface="+mn-lt"/>
              <a:cs typeface="+mn-lt"/>
            </a:endParaRPr>
          </a:p>
          <a:p>
            <a:pPr marL="514350" indent="-514350">
              <a:buAutoNum type="arabicPeriod"/>
            </a:pPr>
            <a:r>
              <a:rPr lang="en-GB" dirty="0">
                <a:ea typeface="+mn-lt"/>
                <a:cs typeface="+mn-lt"/>
              </a:rPr>
              <a:t>NEURON</a:t>
            </a:r>
            <a:endParaRPr lang="en-US" dirty="0">
              <a:ea typeface="+mn-lt"/>
              <a:cs typeface="+mn-lt"/>
            </a:endParaRPr>
          </a:p>
          <a:p>
            <a:pPr marL="514350" indent="-514350">
              <a:buAutoNum type="arabicPeriod"/>
            </a:pPr>
            <a:r>
              <a:rPr lang="en-GB" dirty="0">
                <a:ea typeface="+mn-lt"/>
                <a:cs typeface="+mn-lt"/>
              </a:rPr>
              <a:t>CONNECTIONS</a:t>
            </a:r>
            <a:endParaRPr lang="en-US" dirty="0">
              <a:ea typeface="+mn-lt"/>
              <a:cs typeface="+mn-lt"/>
            </a:endParaRPr>
          </a:p>
          <a:p>
            <a:pPr marL="514350" indent="-514350">
              <a:buAutoNum type="arabicPeriod"/>
            </a:pPr>
            <a:r>
              <a:rPr lang="en-GB" dirty="0">
                <a:ea typeface="+mn-lt"/>
                <a:cs typeface="+mn-lt"/>
              </a:rPr>
              <a:t>NEUROPLASTICITY</a:t>
            </a:r>
            <a:endParaRPr lang="en-US" dirty="0">
              <a:ea typeface="+mn-lt"/>
              <a:cs typeface="+mn-lt"/>
            </a:endParaRPr>
          </a:p>
          <a:p>
            <a:pPr marL="514350" indent="-514350">
              <a:buAutoNum type="arabicPeriod"/>
            </a:pPr>
            <a:r>
              <a:rPr lang="en-GB" dirty="0">
                <a:ea typeface="+mn-lt"/>
                <a:cs typeface="+mn-lt"/>
              </a:rPr>
              <a:t>GENES</a:t>
            </a:r>
            <a:endParaRPr lang="en-US" dirty="0">
              <a:ea typeface="+mn-lt"/>
              <a:cs typeface="+mn-lt"/>
            </a:endParaRPr>
          </a:p>
          <a:p>
            <a:pPr marL="514350" indent="-514350">
              <a:buAutoNum type="arabicPeriod"/>
            </a:pPr>
            <a:r>
              <a:rPr lang="en-GB" dirty="0">
                <a:ea typeface="+mn-lt"/>
                <a:cs typeface="+mn-lt"/>
              </a:rPr>
              <a:t>ENVIRONMENT</a:t>
            </a:r>
            <a:endParaRPr lang="en-GB" dirty="0">
              <a:cs typeface="Calibri" panose="020F0502020204030204"/>
            </a:endParaRPr>
          </a:p>
          <a:p>
            <a:pPr marL="514350" indent="-514350">
              <a:buAutoNum type="arabicPeriod"/>
            </a:pPr>
            <a:endParaRPr lang="en-GB" dirty="0">
              <a:cs typeface="Calibri" panose="020F0502020204030204"/>
            </a:endParaRPr>
          </a:p>
          <a:p>
            <a:pPr marL="514350" indent="-514350">
              <a:buAutoNum type="arabicPeriod"/>
            </a:pPr>
            <a:endParaRPr lang="en-GB" i="1" dirty="0">
              <a:ea typeface="+mn-lt"/>
              <a:cs typeface="+mn-lt"/>
            </a:endParaRPr>
          </a:p>
          <a:p>
            <a:pPr marL="514350" indent="-514350">
              <a:buAutoNum type="arabicPeriod"/>
            </a:pPr>
            <a:endParaRPr lang="en-GB" dirty="0">
              <a:cs typeface="Calibri"/>
            </a:endParaRPr>
          </a:p>
        </p:txBody>
      </p:sp>
    </p:spTree>
    <p:extLst>
      <p:ext uri="{BB962C8B-B14F-4D97-AF65-F5344CB8AC3E}">
        <p14:creationId xmlns:p14="http://schemas.microsoft.com/office/powerpoint/2010/main" val="4152260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55687-FCB4-4222-A398-D407AF5C5115}"/>
              </a:ext>
            </a:extLst>
          </p:cNvPr>
          <p:cNvSpPr>
            <a:spLocks noGrp="1"/>
          </p:cNvSpPr>
          <p:nvPr>
            <p:ph type="title"/>
          </p:nvPr>
        </p:nvSpPr>
        <p:spPr>
          <a:xfrm>
            <a:off x="222554" y="-533458"/>
            <a:ext cx="11958921" cy="1783080"/>
          </a:xfrm>
        </p:spPr>
        <p:txBody>
          <a:bodyPr anchor="b">
            <a:normAutofit/>
          </a:bodyPr>
          <a:lstStyle/>
          <a:p>
            <a:r>
              <a:rPr lang="en-GB" sz="3800">
                <a:cs typeface="Calibri Light"/>
              </a:rPr>
              <a:t>What have we learnt?</a:t>
            </a:r>
            <a:br>
              <a:rPr lang="en-GB" sz="3800">
                <a:cs typeface="Calibri Light"/>
              </a:rPr>
            </a:br>
            <a:r>
              <a:rPr lang="en-GB" sz="2400">
                <a:cs typeface="Calibri Light"/>
              </a:rPr>
              <a:t>Unscramble the words – and then match to their meaning</a:t>
            </a:r>
            <a:endParaRPr lang="en-GB" sz="2400"/>
          </a:p>
        </p:txBody>
      </p:sp>
      <p:sp>
        <p:nvSpPr>
          <p:cNvPr id="3" name="Content Placeholder 2">
            <a:extLst>
              <a:ext uri="{FF2B5EF4-FFF2-40B4-BE49-F238E27FC236}">
                <a16:creationId xmlns:a16="http://schemas.microsoft.com/office/drawing/2014/main" id="{D0E7633F-A12E-4E70-A377-42D967C33B9F}"/>
              </a:ext>
            </a:extLst>
          </p:cNvPr>
          <p:cNvSpPr>
            <a:spLocks noGrp="1"/>
          </p:cNvSpPr>
          <p:nvPr>
            <p:ph idx="1"/>
          </p:nvPr>
        </p:nvSpPr>
        <p:spPr>
          <a:xfrm>
            <a:off x="668253" y="2102775"/>
            <a:ext cx="3763827" cy="3483864"/>
          </a:xfrm>
        </p:spPr>
        <p:txBody>
          <a:bodyPr vert="horz" lIns="91440" tIns="45720" rIns="91440" bIns="45720" rtlCol="0" anchor="t">
            <a:noAutofit/>
          </a:bodyPr>
          <a:lstStyle/>
          <a:p>
            <a:pPr marL="514350" indent="-514350">
              <a:buAutoNum type="arabicPeriod"/>
            </a:pPr>
            <a:r>
              <a:rPr lang="en-GB" dirty="0">
                <a:ea typeface="+mn-lt"/>
                <a:cs typeface="+mn-lt"/>
              </a:rPr>
              <a:t>BRAIN</a:t>
            </a:r>
            <a:endParaRPr lang="en-US" dirty="0">
              <a:ea typeface="+mn-lt"/>
              <a:cs typeface="+mn-lt"/>
            </a:endParaRPr>
          </a:p>
          <a:p>
            <a:pPr marL="514350" indent="-514350">
              <a:buAutoNum type="arabicPeriod"/>
            </a:pPr>
            <a:r>
              <a:rPr lang="en-GB" dirty="0">
                <a:ea typeface="+mn-lt"/>
                <a:cs typeface="+mn-lt"/>
              </a:rPr>
              <a:t>NEURON</a:t>
            </a:r>
            <a:endParaRPr lang="en-US" dirty="0">
              <a:ea typeface="+mn-lt"/>
              <a:cs typeface="+mn-lt"/>
            </a:endParaRPr>
          </a:p>
          <a:p>
            <a:pPr marL="514350" indent="-514350">
              <a:buAutoNum type="arabicPeriod"/>
            </a:pPr>
            <a:r>
              <a:rPr lang="en-GB" dirty="0">
                <a:ea typeface="+mn-lt"/>
                <a:cs typeface="+mn-lt"/>
              </a:rPr>
              <a:t>CONNECTIONS</a:t>
            </a:r>
            <a:endParaRPr lang="en-US" dirty="0">
              <a:ea typeface="+mn-lt"/>
              <a:cs typeface="+mn-lt"/>
            </a:endParaRPr>
          </a:p>
          <a:p>
            <a:pPr marL="514350" indent="-514350">
              <a:buAutoNum type="arabicPeriod"/>
            </a:pPr>
            <a:r>
              <a:rPr lang="en-GB" dirty="0">
                <a:ea typeface="+mn-lt"/>
                <a:cs typeface="+mn-lt"/>
              </a:rPr>
              <a:t>NEUROPLASTICITY</a:t>
            </a:r>
            <a:endParaRPr lang="en-US" dirty="0">
              <a:ea typeface="+mn-lt"/>
              <a:cs typeface="+mn-lt"/>
            </a:endParaRPr>
          </a:p>
          <a:p>
            <a:pPr marL="514350" indent="-514350">
              <a:buAutoNum type="arabicPeriod"/>
            </a:pPr>
            <a:r>
              <a:rPr lang="en-GB" dirty="0">
                <a:ea typeface="+mn-lt"/>
                <a:cs typeface="+mn-lt"/>
              </a:rPr>
              <a:t>GENES</a:t>
            </a:r>
            <a:endParaRPr lang="en-US" dirty="0">
              <a:ea typeface="+mn-lt"/>
              <a:cs typeface="+mn-lt"/>
            </a:endParaRPr>
          </a:p>
          <a:p>
            <a:pPr marL="514350" indent="-514350">
              <a:buAutoNum type="arabicPeriod"/>
            </a:pPr>
            <a:r>
              <a:rPr lang="en-GB" dirty="0">
                <a:ea typeface="+mn-lt"/>
                <a:cs typeface="+mn-lt"/>
              </a:rPr>
              <a:t>ENVIRONMENT</a:t>
            </a:r>
            <a:endParaRPr lang="en-GB" dirty="0">
              <a:cs typeface="Calibri" panose="020F0502020204030204"/>
            </a:endParaRPr>
          </a:p>
          <a:p>
            <a:pPr marL="514350" indent="-514350">
              <a:buAutoNum type="arabicPeriod"/>
            </a:pPr>
            <a:endParaRPr lang="en-GB" dirty="0">
              <a:cs typeface="Calibri" panose="020F0502020204030204"/>
            </a:endParaRPr>
          </a:p>
          <a:p>
            <a:pPr marL="514350" indent="-514350">
              <a:buAutoNum type="arabicPeriod"/>
            </a:pPr>
            <a:endParaRPr lang="en-GB" i="1" dirty="0">
              <a:ea typeface="+mn-lt"/>
              <a:cs typeface="+mn-lt"/>
            </a:endParaRPr>
          </a:p>
          <a:p>
            <a:pPr marL="514350" indent="-514350">
              <a:buAutoNum type="arabicPeriod"/>
            </a:pPr>
            <a:endParaRPr lang="en-GB" dirty="0">
              <a:cs typeface="Calibri"/>
            </a:endParaRPr>
          </a:p>
        </p:txBody>
      </p:sp>
      <p:sp>
        <p:nvSpPr>
          <p:cNvPr id="6" name="TextBox 5">
            <a:extLst>
              <a:ext uri="{FF2B5EF4-FFF2-40B4-BE49-F238E27FC236}">
                <a16:creationId xmlns:a16="http://schemas.microsoft.com/office/drawing/2014/main" id="{64417D4D-1129-4223-8324-DCBB0A81EEC8}"/>
              </a:ext>
            </a:extLst>
          </p:cNvPr>
          <p:cNvSpPr txBox="1"/>
          <p:nvPr/>
        </p:nvSpPr>
        <p:spPr>
          <a:xfrm>
            <a:off x="4773283" y="1240287"/>
            <a:ext cx="709283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a:cs typeface="Calibri"/>
              </a:rPr>
              <a:t>D - The organ of the body responsible for coordinating responses, including thoughts, emotions, and behaviours. </a:t>
            </a:r>
          </a:p>
        </p:txBody>
      </p:sp>
      <p:sp>
        <p:nvSpPr>
          <p:cNvPr id="10" name="TextBox 9">
            <a:extLst>
              <a:ext uri="{FF2B5EF4-FFF2-40B4-BE49-F238E27FC236}">
                <a16:creationId xmlns:a16="http://schemas.microsoft.com/office/drawing/2014/main" id="{E9811CBD-537A-4D4E-87C0-7D9137A294D8}"/>
              </a:ext>
            </a:extLst>
          </p:cNvPr>
          <p:cNvSpPr txBox="1"/>
          <p:nvPr/>
        </p:nvSpPr>
        <p:spPr>
          <a:xfrm>
            <a:off x="4773282" y="2175534"/>
            <a:ext cx="704203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a:cs typeface="Calibri"/>
              </a:rPr>
              <a:t>A - Specialised cell found in the brain.</a:t>
            </a:r>
          </a:p>
        </p:txBody>
      </p:sp>
      <p:sp>
        <p:nvSpPr>
          <p:cNvPr id="12" name="TextBox 11">
            <a:extLst>
              <a:ext uri="{FF2B5EF4-FFF2-40B4-BE49-F238E27FC236}">
                <a16:creationId xmlns:a16="http://schemas.microsoft.com/office/drawing/2014/main" id="{A62B05B8-DACB-4DAC-A8F1-E5FFA9CEDC00}"/>
              </a:ext>
            </a:extLst>
          </p:cNvPr>
          <p:cNvSpPr txBox="1"/>
          <p:nvPr/>
        </p:nvSpPr>
        <p:spPr>
          <a:xfrm>
            <a:off x="4773283" y="2784655"/>
            <a:ext cx="704203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a:cs typeface="Calibri"/>
              </a:rPr>
              <a:t>B - Junction between two cells. It forms when new experiences occur.  </a:t>
            </a:r>
          </a:p>
        </p:txBody>
      </p:sp>
      <p:sp>
        <p:nvSpPr>
          <p:cNvPr id="13" name="TextBox 12">
            <a:extLst>
              <a:ext uri="{FF2B5EF4-FFF2-40B4-BE49-F238E27FC236}">
                <a16:creationId xmlns:a16="http://schemas.microsoft.com/office/drawing/2014/main" id="{230FE0D4-7D72-42A0-A7AB-1B16EE3C059E}"/>
              </a:ext>
            </a:extLst>
          </p:cNvPr>
          <p:cNvSpPr txBox="1"/>
          <p:nvPr/>
        </p:nvSpPr>
        <p:spPr>
          <a:xfrm>
            <a:off x="4773282" y="3731164"/>
            <a:ext cx="700393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a:ea typeface="+mn-lt"/>
                <a:cs typeface="+mn-lt"/>
              </a:rPr>
              <a:t>E - Ability of the brain’s structure to change and grow during a person’s life.</a:t>
            </a:r>
            <a:endParaRPr lang="en-US">
              <a:ea typeface="+mn-lt"/>
              <a:cs typeface="+mn-lt"/>
            </a:endParaRPr>
          </a:p>
          <a:p>
            <a:endParaRPr lang="en-GB" sz="2200">
              <a:cs typeface="Calibri"/>
            </a:endParaRPr>
          </a:p>
        </p:txBody>
      </p:sp>
      <p:sp>
        <p:nvSpPr>
          <p:cNvPr id="14" name="TextBox 13">
            <a:extLst>
              <a:ext uri="{FF2B5EF4-FFF2-40B4-BE49-F238E27FC236}">
                <a16:creationId xmlns:a16="http://schemas.microsoft.com/office/drawing/2014/main" id="{0EF1A040-396F-4894-85C7-9746B29F8579}"/>
              </a:ext>
            </a:extLst>
          </p:cNvPr>
          <p:cNvSpPr txBox="1"/>
          <p:nvPr/>
        </p:nvSpPr>
        <p:spPr>
          <a:xfrm>
            <a:off x="4773283" y="4545641"/>
            <a:ext cx="705473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dirty="0">
                <a:cs typeface="Calibri"/>
              </a:rPr>
              <a:t>F - Unit of inheritance passing from parents to offspring. Determines some characteristics of the offspring. </a:t>
            </a:r>
          </a:p>
        </p:txBody>
      </p:sp>
      <p:sp>
        <p:nvSpPr>
          <p:cNvPr id="15" name="TextBox 14">
            <a:extLst>
              <a:ext uri="{FF2B5EF4-FFF2-40B4-BE49-F238E27FC236}">
                <a16:creationId xmlns:a16="http://schemas.microsoft.com/office/drawing/2014/main" id="{400888F5-3EA4-40AD-8614-66389FF6685C}"/>
              </a:ext>
            </a:extLst>
          </p:cNvPr>
          <p:cNvSpPr txBox="1"/>
          <p:nvPr/>
        </p:nvSpPr>
        <p:spPr>
          <a:xfrm>
            <a:off x="4769689" y="5410919"/>
            <a:ext cx="704203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dirty="0">
                <a:cs typeface="Calibri"/>
              </a:rPr>
              <a:t>C - The experiences, relationships and surroundings that affect development. </a:t>
            </a:r>
          </a:p>
        </p:txBody>
      </p:sp>
      <p:cxnSp>
        <p:nvCxnSpPr>
          <p:cNvPr id="7" name="Straight Arrow Connector 6">
            <a:extLst>
              <a:ext uri="{FF2B5EF4-FFF2-40B4-BE49-F238E27FC236}">
                <a16:creationId xmlns:a16="http://schemas.microsoft.com/office/drawing/2014/main" id="{A0282D66-90CF-4B1B-97D6-E4EB7CB993F4}"/>
              </a:ext>
            </a:extLst>
          </p:cNvPr>
          <p:cNvCxnSpPr/>
          <p:nvPr/>
        </p:nvCxnSpPr>
        <p:spPr>
          <a:xfrm flipV="1">
            <a:off x="2349500" y="1485900"/>
            <a:ext cx="2400300" cy="8001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D3FB720-6ECA-4BAE-96EB-5C64636E1139}"/>
              </a:ext>
            </a:extLst>
          </p:cNvPr>
          <p:cNvSpPr txBox="1"/>
          <p:nvPr/>
        </p:nvSpPr>
        <p:spPr>
          <a:xfrm>
            <a:off x="10134711" y="-4866"/>
            <a:ext cx="21687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F version - answers </a:t>
            </a:r>
          </a:p>
        </p:txBody>
      </p:sp>
      <p:cxnSp>
        <p:nvCxnSpPr>
          <p:cNvPr id="17" name="Straight Arrow Connector 16">
            <a:extLst>
              <a:ext uri="{FF2B5EF4-FFF2-40B4-BE49-F238E27FC236}">
                <a16:creationId xmlns:a16="http://schemas.microsoft.com/office/drawing/2014/main" id="{A89B0226-0159-4DB9-9CEA-F3EEE1BF7114}"/>
              </a:ext>
            </a:extLst>
          </p:cNvPr>
          <p:cNvCxnSpPr>
            <a:cxnSpLocks/>
          </p:cNvCxnSpPr>
          <p:nvPr/>
        </p:nvCxnSpPr>
        <p:spPr>
          <a:xfrm flipV="1">
            <a:off x="3463191" y="3045068"/>
            <a:ext cx="1403839" cy="28428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D463CA3-7083-438F-92F3-1DF580402F67}"/>
              </a:ext>
            </a:extLst>
          </p:cNvPr>
          <p:cNvCxnSpPr>
            <a:cxnSpLocks/>
          </p:cNvCxnSpPr>
          <p:nvPr/>
        </p:nvCxnSpPr>
        <p:spPr>
          <a:xfrm>
            <a:off x="4002453" y="3856891"/>
            <a:ext cx="817685" cy="14946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CEC7A6B-29F4-4D52-9058-BC43CF77113F}"/>
              </a:ext>
            </a:extLst>
          </p:cNvPr>
          <p:cNvCxnSpPr>
            <a:cxnSpLocks/>
          </p:cNvCxnSpPr>
          <p:nvPr/>
        </p:nvCxnSpPr>
        <p:spPr>
          <a:xfrm>
            <a:off x="2337776" y="4407876"/>
            <a:ext cx="2529253" cy="3135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AB24364-1987-45A3-81AD-CCAE0AA67945}"/>
              </a:ext>
            </a:extLst>
          </p:cNvPr>
          <p:cNvCxnSpPr>
            <a:cxnSpLocks/>
          </p:cNvCxnSpPr>
          <p:nvPr/>
        </p:nvCxnSpPr>
        <p:spPr>
          <a:xfrm>
            <a:off x="3486638" y="5029199"/>
            <a:ext cx="1356947" cy="8411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BA5E261-1D11-4CAB-A9EF-64A2EDAA7B13}"/>
              </a:ext>
            </a:extLst>
          </p:cNvPr>
          <p:cNvCxnSpPr>
            <a:cxnSpLocks/>
          </p:cNvCxnSpPr>
          <p:nvPr/>
        </p:nvCxnSpPr>
        <p:spPr>
          <a:xfrm flipV="1">
            <a:off x="2630853" y="2376853"/>
            <a:ext cx="2189285" cy="48357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2272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D8E54F9-849C-4865-8C5E-FD967B81D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91AE6B3-1D2D-4C67-A4DB-888635B52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524000" y="929452"/>
            <a:ext cx="9144000" cy="2526738"/>
          </a:xfrm>
        </p:spPr>
        <p:txBody>
          <a:bodyPr>
            <a:normAutofit/>
          </a:bodyPr>
          <a:lstStyle/>
          <a:p>
            <a:r>
              <a:rPr lang="en-GB" sz="6600">
                <a:solidFill>
                  <a:srgbClr val="FFFFFF"/>
                </a:solidFill>
                <a:cs typeface="Calibri Light"/>
              </a:rPr>
              <a:t>Lesson 2: Caregivers and the early years</a:t>
            </a:r>
            <a:endParaRPr lang="en-GB" sz="6600">
              <a:solidFill>
                <a:srgbClr val="FFFFFF"/>
              </a:solidFill>
            </a:endParaRPr>
          </a:p>
        </p:txBody>
      </p:sp>
      <p:sp>
        <p:nvSpPr>
          <p:cNvPr id="11" name="sketch line">
            <a:extLst>
              <a:ext uri="{FF2B5EF4-FFF2-40B4-BE49-F238E27FC236}">
                <a16:creationId xmlns:a16="http://schemas.microsoft.com/office/drawing/2014/main" id="{6D080EC2-42B5-4E04-BBF7-F0BC5CB7C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35665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57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E104B3-15C3-4AE0-ABB0-5F287E92FCF4}"/>
              </a:ext>
            </a:extLst>
          </p:cNvPr>
          <p:cNvSpPr>
            <a:spLocks noGrp="1"/>
          </p:cNvSpPr>
          <p:nvPr>
            <p:ph type="title"/>
          </p:nvPr>
        </p:nvSpPr>
        <p:spPr>
          <a:xfrm>
            <a:off x="841246" y="673770"/>
            <a:ext cx="3644489" cy="2414488"/>
          </a:xfrm>
        </p:spPr>
        <p:txBody>
          <a:bodyPr anchor="t">
            <a:normAutofit/>
          </a:bodyPr>
          <a:lstStyle/>
          <a:p>
            <a:r>
              <a:rPr lang="en-GB" sz="5400">
                <a:solidFill>
                  <a:srgbClr val="FFFFFF"/>
                </a:solidFill>
                <a:cs typeface="Calibri Light"/>
              </a:rPr>
              <a:t>Learning objectives</a:t>
            </a:r>
            <a:endParaRPr lang="en-GB" sz="5400">
              <a:solidFill>
                <a:srgbClr val="FFFFFF"/>
              </a:solidFill>
            </a:endParaRPr>
          </a:p>
        </p:txBody>
      </p:sp>
      <p:sp>
        <p:nvSpPr>
          <p:cNvPr id="3" name="Content Placeholder 2">
            <a:extLst>
              <a:ext uri="{FF2B5EF4-FFF2-40B4-BE49-F238E27FC236}">
                <a16:creationId xmlns:a16="http://schemas.microsoft.com/office/drawing/2014/main" id="{4DE19402-5210-4DEC-932B-9D86A374D242}"/>
              </a:ext>
            </a:extLst>
          </p:cNvPr>
          <p:cNvSpPr>
            <a:spLocks noGrp="1"/>
          </p:cNvSpPr>
          <p:nvPr>
            <p:ph idx="1"/>
          </p:nvPr>
        </p:nvSpPr>
        <p:spPr>
          <a:xfrm>
            <a:off x="6095999" y="882315"/>
            <a:ext cx="5254754" cy="5294647"/>
          </a:xfrm>
        </p:spPr>
        <p:txBody>
          <a:bodyPr vert="horz" lIns="91440" tIns="45720" rIns="91440" bIns="45720" rtlCol="0" anchor="t">
            <a:normAutofit/>
          </a:bodyPr>
          <a:lstStyle/>
          <a:p>
            <a:pPr marL="0" indent="0">
              <a:buNone/>
            </a:pPr>
            <a:endParaRPr lang="en-GB" sz="2400" b="1" dirty="0">
              <a:ea typeface="+mn-lt"/>
              <a:cs typeface="+mn-lt"/>
            </a:endParaRPr>
          </a:p>
          <a:p>
            <a:pPr marL="457200" indent="-457200">
              <a:buAutoNum type="arabicParenR"/>
            </a:pPr>
            <a:r>
              <a:rPr lang="en-GB" sz="2400" dirty="0">
                <a:ea typeface="+mn-lt"/>
                <a:cs typeface="+mn-lt"/>
              </a:rPr>
              <a:t>Describe the importance of early years development for long term health. </a:t>
            </a:r>
          </a:p>
          <a:p>
            <a:pPr marL="457200" indent="-457200">
              <a:buAutoNum type="arabicParenR"/>
            </a:pPr>
            <a:endParaRPr lang="en-GB" sz="2400" dirty="0">
              <a:ea typeface="+mn-lt"/>
              <a:cs typeface="+mn-lt"/>
            </a:endParaRPr>
          </a:p>
          <a:p>
            <a:pPr marL="457200" indent="-457200">
              <a:buAutoNum type="arabicParenR"/>
            </a:pPr>
            <a:r>
              <a:rPr lang="en-GB" sz="2400" dirty="0">
                <a:ea typeface="+mn-lt"/>
                <a:cs typeface="+mn-lt"/>
              </a:rPr>
              <a:t>Describe how parents and caregivers can support brain development in the early years.</a:t>
            </a:r>
          </a:p>
          <a:p>
            <a:pPr marL="0" indent="0">
              <a:buNone/>
            </a:pPr>
            <a:endParaRPr lang="en-GB" sz="2400" dirty="0"/>
          </a:p>
          <a:p>
            <a:endParaRPr lang="en-GB" sz="2400" dirty="0">
              <a:ea typeface="+mn-lt"/>
              <a:cs typeface="+mn-lt"/>
            </a:endParaRPr>
          </a:p>
          <a:p>
            <a:endParaRPr lang="en-GB" sz="2400" dirty="0">
              <a:ea typeface="+mn-lt"/>
              <a:cs typeface="+mn-lt"/>
            </a:endParaRPr>
          </a:p>
        </p:txBody>
      </p:sp>
    </p:spTree>
    <p:extLst>
      <p:ext uri="{BB962C8B-B14F-4D97-AF65-F5344CB8AC3E}">
        <p14:creationId xmlns:p14="http://schemas.microsoft.com/office/powerpoint/2010/main" val="1052591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5DEE-5FDA-47CE-83BF-8350C465AECC}"/>
              </a:ext>
            </a:extLst>
          </p:cNvPr>
          <p:cNvSpPr>
            <a:spLocks noGrp="1"/>
          </p:cNvSpPr>
          <p:nvPr>
            <p:ph type="title"/>
          </p:nvPr>
        </p:nvSpPr>
        <p:spPr>
          <a:xfrm>
            <a:off x="804672" y="802955"/>
            <a:ext cx="4977976" cy="1454051"/>
          </a:xfrm>
        </p:spPr>
        <p:txBody>
          <a:bodyPr>
            <a:normAutofit/>
          </a:bodyPr>
          <a:lstStyle/>
          <a:p>
            <a:r>
              <a:rPr lang="en-GB" sz="3300">
                <a:solidFill>
                  <a:srgbClr val="000000"/>
                </a:solidFill>
                <a:cs typeface="Calibri Light"/>
              </a:rPr>
              <a:t>Have you completed your pre-lesson quiz?</a:t>
            </a:r>
            <a:br>
              <a:rPr lang="en-GB" sz="3300">
                <a:solidFill>
                  <a:srgbClr val="000000"/>
                </a:solidFill>
                <a:cs typeface="Calibri Light"/>
              </a:rPr>
            </a:br>
            <a:endParaRPr lang="en-GB" sz="3300">
              <a:solidFill>
                <a:srgbClr val="000000"/>
              </a:solidFill>
            </a:endParaRPr>
          </a:p>
        </p:txBody>
      </p:sp>
      <p:sp>
        <p:nvSpPr>
          <p:cNvPr id="3" name="Content Placeholder 2">
            <a:extLst>
              <a:ext uri="{FF2B5EF4-FFF2-40B4-BE49-F238E27FC236}">
                <a16:creationId xmlns:a16="http://schemas.microsoft.com/office/drawing/2014/main" id="{59EB7D86-6B35-403D-BAC9-0E5E9E26DF6F}"/>
              </a:ext>
            </a:extLst>
          </p:cNvPr>
          <p:cNvSpPr>
            <a:spLocks noGrp="1"/>
          </p:cNvSpPr>
          <p:nvPr>
            <p:ph idx="1"/>
          </p:nvPr>
        </p:nvSpPr>
        <p:spPr>
          <a:xfrm>
            <a:off x="804672" y="1717191"/>
            <a:ext cx="4977578" cy="3639289"/>
          </a:xfrm>
        </p:spPr>
        <p:txBody>
          <a:bodyPr vert="horz" lIns="91440" tIns="45720" rIns="91440" bIns="45720" rtlCol="0" anchor="ctr">
            <a:normAutofit/>
          </a:bodyPr>
          <a:lstStyle/>
          <a:p>
            <a:r>
              <a:rPr lang="en-GB" sz="2400" dirty="0">
                <a:solidFill>
                  <a:srgbClr val="000000"/>
                </a:solidFill>
                <a:cs typeface="Calibri"/>
              </a:rPr>
              <a:t>It isn't a test. If you don't know the answer, don't guess... just tick the box "I don't know".</a:t>
            </a:r>
          </a:p>
        </p:txBody>
      </p:sp>
      <p:pic>
        <p:nvPicPr>
          <p:cNvPr id="7" name="Graphic 6" descr="Questions">
            <a:extLst>
              <a:ext uri="{FF2B5EF4-FFF2-40B4-BE49-F238E27FC236}">
                <a16:creationId xmlns:a16="http://schemas.microsoft.com/office/drawing/2014/main" id="{8C7FE59F-8553-4667-82E2-0222E19189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36382" y="643745"/>
            <a:ext cx="4605365" cy="4605365"/>
          </a:xfrm>
          <a:prstGeom prst="rect">
            <a:avLst/>
          </a:prstGeom>
        </p:spPr>
      </p:pic>
      <p:sp>
        <p:nvSpPr>
          <p:cNvPr id="4" name="TextBox 3">
            <a:extLst>
              <a:ext uri="{FF2B5EF4-FFF2-40B4-BE49-F238E27FC236}">
                <a16:creationId xmlns:a16="http://schemas.microsoft.com/office/drawing/2014/main" id="{AC48F56D-0A3F-44BD-BD19-C94032BD97FF}"/>
              </a:ext>
            </a:extLst>
          </p:cNvPr>
          <p:cNvSpPr txBox="1"/>
          <p:nvPr/>
        </p:nvSpPr>
        <p:spPr>
          <a:xfrm>
            <a:off x="813759" y="5371381"/>
            <a:ext cx="579119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alibri"/>
                <a:cs typeface="Calibri"/>
              </a:rPr>
              <a:t>This is the link to the pre-lesson quiz:</a:t>
            </a:r>
          </a:p>
          <a:p>
            <a:r>
              <a:rPr lang="en-GB" sz="2400" u="sng">
                <a:ea typeface="+mn-lt"/>
                <a:cs typeface="+mn-lt"/>
                <a:hlinkClick r:id="rId4"/>
              </a:rPr>
              <a:t>https://oxford.onlinesurveys.ac.uk/pre-pilot-pupil-survey-pre-lesson</a:t>
            </a:r>
            <a:endParaRPr lang="en-GB" sz="2400">
              <a:ea typeface="+mn-lt"/>
              <a:cs typeface="+mn-lt"/>
            </a:endParaRPr>
          </a:p>
          <a:p>
            <a:endParaRPr lang="en-GB">
              <a:latin typeface="Comic Sans MS"/>
              <a:cs typeface="Calibri"/>
            </a:endParaRPr>
          </a:p>
        </p:txBody>
      </p:sp>
      <p:sp>
        <p:nvSpPr>
          <p:cNvPr id="5" name="Arrow: Curved Left 4">
            <a:extLst>
              <a:ext uri="{FF2B5EF4-FFF2-40B4-BE49-F238E27FC236}">
                <a16:creationId xmlns:a16="http://schemas.microsoft.com/office/drawing/2014/main" id="{87014C9E-0691-4896-B997-F68D1D37B5C3}"/>
              </a:ext>
            </a:extLst>
          </p:cNvPr>
          <p:cNvSpPr/>
          <p:nvPr/>
        </p:nvSpPr>
        <p:spPr>
          <a:xfrm rot="-1680000">
            <a:off x="6417233" y="5301698"/>
            <a:ext cx="670820" cy="970410"/>
          </a:xfrm>
          <a:prstGeom prst="curved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61598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E104B3-15C3-4AE0-ABB0-5F287E92FCF4}"/>
              </a:ext>
            </a:extLst>
          </p:cNvPr>
          <p:cNvSpPr>
            <a:spLocks noGrp="1"/>
          </p:cNvSpPr>
          <p:nvPr>
            <p:ph type="title"/>
          </p:nvPr>
        </p:nvSpPr>
        <p:spPr>
          <a:xfrm>
            <a:off x="193432" y="662485"/>
            <a:ext cx="6141381" cy="1345355"/>
          </a:xfrm>
        </p:spPr>
        <p:txBody>
          <a:bodyPr>
            <a:noAutofit/>
          </a:bodyPr>
          <a:lstStyle/>
          <a:p>
            <a:r>
              <a:rPr lang="en-GB" sz="3200">
                <a:cs typeface="Calibri Light"/>
              </a:rPr>
              <a:t>What do caregivers do to promote healthy development from conception (start of pregnancy) to age 5?</a:t>
            </a:r>
          </a:p>
        </p:txBody>
      </p:sp>
      <p:sp>
        <p:nvSpPr>
          <p:cNvPr id="3" name="Content Placeholder 2">
            <a:extLst>
              <a:ext uri="{FF2B5EF4-FFF2-40B4-BE49-F238E27FC236}">
                <a16:creationId xmlns:a16="http://schemas.microsoft.com/office/drawing/2014/main" id="{4DE19402-5210-4DEC-932B-9D86A374D242}"/>
              </a:ext>
            </a:extLst>
          </p:cNvPr>
          <p:cNvSpPr>
            <a:spLocks noGrp="1"/>
          </p:cNvSpPr>
          <p:nvPr>
            <p:ph idx="1"/>
          </p:nvPr>
        </p:nvSpPr>
        <p:spPr>
          <a:xfrm>
            <a:off x="746228" y="2934158"/>
            <a:ext cx="6370161" cy="3104429"/>
          </a:xfrm>
        </p:spPr>
        <p:txBody>
          <a:bodyPr vert="horz" lIns="91440" tIns="45720" rIns="91440" bIns="45720" rtlCol="0" anchor="t">
            <a:normAutofit/>
          </a:bodyPr>
          <a:lstStyle/>
          <a:p>
            <a:pPr marL="0" indent="0">
              <a:buNone/>
            </a:pPr>
            <a:endParaRPr lang="en-GB" b="1">
              <a:ea typeface="+mn-lt"/>
              <a:cs typeface="+mn-lt"/>
            </a:endParaRPr>
          </a:p>
          <a:p>
            <a:pPr marL="0" indent="0">
              <a:buNone/>
            </a:pPr>
            <a:r>
              <a:rPr lang="en-GB" sz="2400">
                <a:ea typeface="+mn-lt"/>
                <a:cs typeface="+mn-lt"/>
              </a:rPr>
              <a:t>For this activity: a </a:t>
            </a:r>
            <a:r>
              <a:rPr lang="en-GB" sz="2400" b="1">
                <a:ea typeface="+mn-lt"/>
                <a:cs typeface="+mn-lt"/>
              </a:rPr>
              <a:t>caregiver</a:t>
            </a:r>
            <a:r>
              <a:rPr lang="en-GB" sz="2400">
                <a:ea typeface="+mn-lt"/>
                <a:cs typeface="+mn-lt"/>
              </a:rPr>
              <a:t> is anybody who is caring for a child (aged 0-5). It could be a parent, grandparent, keyworker, sibling, or friend.</a:t>
            </a:r>
          </a:p>
          <a:p>
            <a:endParaRPr lang="en-GB">
              <a:ea typeface="+mn-lt"/>
              <a:cs typeface="+mn-lt"/>
            </a:endParaRPr>
          </a:p>
          <a:p>
            <a:endParaRPr lang="en-GB">
              <a:cs typeface="Calibri"/>
            </a:endParaRPr>
          </a:p>
        </p:txBody>
      </p:sp>
      <p:sp>
        <p:nvSpPr>
          <p:cNvPr id="27" name="Oval 26">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6" descr="A picture containing person, indoor, young, child&#10;&#10;Description automatically generated">
            <a:extLst>
              <a:ext uri="{FF2B5EF4-FFF2-40B4-BE49-F238E27FC236}">
                <a16:creationId xmlns:a16="http://schemas.microsoft.com/office/drawing/2014/main" id="{B4470258-217D-4F71-9E2A-B12489BF7231}"/>
              </a:ext>
            </a:extLst>
          </p:cNvPr>
          <p:cNvPicPr>
            <a:picLocks noChangeAspect="1"/>
          </p:cNvPicPr>
          <p:nvPr/>
        </p:nvPicPr>
        <p:blipFill rotWithShape="1">
          <a:blip r:embed="rId3"/>
          <a:srcRect l="18405" r="12251" b="-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9" name="Arc 2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8" descr="A hand holding a baby&#10;&#10;Description automatically generated">
            <a:extLst>
              <a:ext uri="{FF2B5EF4-FFF2-40B4-BE49-F238E27FC236}">
                <a16:creationId xmlns:a16="http://schemas.microsoft.com/office/drawing/2014/main" id="{2289966D-F71F-493B-9009-D831AF8474CB}"/>
              </a:ext>
            </a:extLst>
          </p:cNvPr>
          <p:cNvPicPr>
            <a:picLocks noChangeAspect="1"/>
          </p:cNvPicPr>
          <p:nvPr/>
        </p:nvPicPr>
        <p:blipFill rotWithShape="1">
          <a:blip r:embed="rId4"/>
          <a:srcRect r="-3" b="931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7" name="TextBox 6">
            <a:extLst>
              <a:ext uri="{FF2B5EF4-FFF2-40B4-BE49-F238E27FC236}">
                <a16:creationId xmlns:a16="http://schemas.microsoft.com/office/drawing/2014/main" id="{A545C19D-506F-42C3-A1C2-2A360EBB64F3}"/>
              </a:ext>
            </a:extLst>
          </p:cNvPr>
          <p:cNvSpPr txBox="1"/>
          <p:nvPr/>
        </p:nvSpPr>
        <p:spPr>
          <a:xfrm rot="-10800000" flipV="1">
            <a:off x="2190996" y="5326882"/>
            <a:ext cx="498961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Light"/>
                <a:ea typeface="+mn-ea"/>
                <a:cs typeface="Calibri Light"/>
              </a:rPr>
              <a:t>Think and share.</a:t>
            </a:r>
          </a:p>
        </p:txBody>
      </p:sp>
    </p:spTree>
    <p:extLst>
      <p:ext uri="{BB962C8B-B14F-4D97-AF65-F5344CB8AC3E}">
        <p14:creationId xmlns:p14="http://schemas.microsoft.com/office/powerpoint/2010/main" val="1960921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BE3FCD-E40E-4F21-BEE2-E0C1B189AE1B}"/>
              </a:ext>
            </a:extLst>
          </p:cNvPr>
          <p:cNvSpPr>
            <a:spLocks noGrp="1"/>
          </p:cNvSpPr>
          <p:nvPr>
            <p:ph type="title"/>
          </p:nvPr>
        </p:nvSpPr>
        <p:spPr>
          <a:xfrm>
            <a:off x="608162" y="564211"/>
            <a:ext cx="5046451" cy="1150625"/>
          </a:xfrm>
        </p:spPr>
        <p:txBody>
          <a:bodyPr anchor="b">
            <a:normAutofit/>
          </a:bodyPr>
          <a:lstStyle/>
          <a:p>
            <a:r>
              <a:rPr lang="en-GB" sz="3600" dirty="0">
                <a:cs typeface="Calibri Light"/>
              </a:rPr>
              <a:t>Why is it important? (think back to last lesson!)</a:t>
            </a:r>
            <a:endParaRPr lang="en-GB" sz="3600" dirty="0"/>
          </a:p>
        </p:txBody>
      </p:sp>
      <p:sp>
        <p:nvSpPr>
          <p:cNvPr id="3" name="Content Placeholder 2">
            <a:extLst>
              <a:ext uri="{FF2B5EF4-FFF2-40B4-BE49-F238E27FC236}">
                <a16:creationId xmlns:a16="http://schemas.microsoft.com/office/drawing/2014/main" id="{EF533FE5-2579-4BAD-8254-41CB74B2B827}"/>
              </a:ext>
            </a:extLst>
          </p:cNvPr>
          <p:cNvSpPr>
            <a:spLocks noGrp="1"/>
          </p:cNvSpPr>
          <p:nvPr>
            <p:ph idx="1"/>
          </p:nvPr>
        </p:nvSpPr>
        <p:spPr>
          <a:xfrm>
            <a:off x="334992" y="2055327"/>
            <a:ext cx="5765319" cy="3791352"/>
          </a:xfrm>
        </p:spPr>
        <p:txBody>
          <a:bodyPr vert="horz" lIns="91440" tIns="45720" rIns="91440" bIns="45720" rtlCol="0">
            <a:normAutofit/>
          </a:bodyPr>
          <a:lstStyle/>
          <a:p>
            <a:r>
              <a:rPr lang="en-GB" sz="2400" dirty="0">
                <a:ea typeface="+mn-lt"/>
                <a:cs typeface="+mn-lt"/>
              </a:rPr>
              <a:t>The brain grows fastest 0-2. </a:t>
            </a:r>
          </a:p>
          <a:p>
            <a:r>
              <a:rPr lang="en-GB" sz="2400" dirty="0">
                <a:ea typeface="+mn-lt"/>
                <a:cs typeface="+mn-lt"/>
              </a:rPr>
              <a:t>The environment (and genes) controls how the brain grows. </a:t>
            </a:r>
          </a:p>
          <a:p>
            <a:r>
              <a:rPr lang="en-GB" sz="2400" dirty="0">
                <a:ea typeface="+mn-lt"/>
                <a:cs typeface="+mn-lt"/>
              </a:rPr>
              <a:t>The caregiver controls the baby’s environment. </a:t>
            </a:r>
            <a:endParaRPr lang="en-GB" sz="2400" dirty="0"/>
          </a:p>
          <a:p>
            <a:endParaRPr lang="en-GB" sz="2400" dirty="0">
              <a:cs typeface="Calibri"/>
            </a:endParaRPr>
          </a:p>
        </p:txBody>
      </p:sp>
      <p:pic>
        <p:nvPicPr>
          <p:cNvPr id="4" name="Picture 4" descr="A person standing next to a window&#10;&#10;Description automatically generated">
            <a:extLst>
              <a:ext uri="{FF2B5EF4-FFF2-40B4-BE49-F238E27FC236}">
                <a16:creationId xmlns:a16="http://schemas.microsoft.com/office/drawing/2014/main" id="{CF0CB63D-325D-41B3-9772-1C2A696D1C14}"/>
              </a:ext>
            </a:extLst>
          </p:cNvPr>
          <p:cNvPicPr>
            <a:picLocks noChangeAspect="1"/>
          </p:cNvPicPr>
          <p:nvPr/>
        </p:nvPicPr>
        <p:blipFill rotWithShape="1">
          <a:blip r:embed="rId3"/>
          <a:srcRect l="9481" r="2960" b="1"/>
          <a:stretch/>
        </p:blipFill>
        <p:spPr>
          <a:xfrm>
            <a:off x="6190488" y="566928"/>
            <a:ext cx="5157216" cy="5286197"/>
          </a:xfrm>
          <a:prstGeom prst="rect">
            <a:avLst/>
          </a:prstGeom>
        </p:spPr>
      </p:pic>
      <p:sp>
        <p:nvSpPr>
          <p:cNvPr id="17" name="Rectangle 16">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55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40E0B9-F39B-4DEA-8F04-E21EB2DFC703}"/>
              </a:ext>
            </a:extLst>
          </p:cNvPr>
          <p:cNvSpPr>
            <a:spLocks noGrp="1"/>
          </p:cNvSpPr>
          <p:nvPr>
            <p:ph type="title"/>
          </p:nvPr>
        </p:nvSpPr>
        <p:spPr>
          <a:xfrm>
            <a:off x="841246" y="673770"/>
            <a:ext cx="3644489" cy="2414488"/>
          </a:xfrm>
        </p:spPr>
        <p:txBody>
          <a:bodyPr anchor="t">
            <a:normAutofit/>
          </a:bodyPr>
          <a:lstStyle/>
          <a:p>
            <a:r>
              <a:rPr lang="en-GB" sz="4200">
                <a:solidFill>
                  <a:srgbClr val="FFFFFF"/>
                </a:solidFill>
                <a:cs typeface="Calibri Light"/>
              </a:rPr>
              <a:t>What can caregivers do to support child development?</a:t>
            </a:r>
            <a:endParaRPr lang="en-GB" sz="4200">
              <a:solidFill>
                <a:srgbClr val="FFFFFF"/>
              </a:solidFill>
            </a:endParaRPr>
          </a:p>
        </p:txBody>
      </p:sp>
      <p:sp>
        <p:nvSpPr>
          <p:cNvPr id="3" name="Content Placeholder 2">
            <a:extLst>
              <a:ext uri="{FF2B5EF4-FFF2-40B4-BE49-F238E27FC236}">
                <a16:creationId xmlns:a16="http://schemas.microsoft.com/office/drawing/2014/main" id="{0E3AC096-A48C-4FE1-BAA0-2AD834360224}"/>
              </a:ext>
            </a:extLst>
          </p:cNvPr>
          <p:cNvSpPr>
            <a:spLocks noGrp="1"/>
          </p:cNvSpPr>
          <p:nvPr>
            <p:ph idx="1"/>
          </p:nvPr>
        </p:nvSpPr>
        <p:spPr>
          <a:xfrm>
            <a:off x="5899029" y="1325564"/>
            <a:ext cx="6289923" cy="5129918"/>
          </a:xfrm>
        </p:spPr>
        <p:txBody>
          <a:bodyPr vert="horz" lIns="91440" tIns="45720" rIns="91440" bIns="45720" rtlCol="0" anchor="t">
            <a:normAutofit/>
          </a:bodyPr>
          <a:lstStyle/>
          <a:p>
            <a:pPr marL="0" indent="0">
              <a:buNone/>
            </a:pPr>
            <a:r>
              <a:rPr lang="en-GB" sz="2200" b="1" dirty="0">
                <a:ea typeface="+mn-lt"/>
                <a:cs typeface="+mn-lt"/>
              </a:rPr>
              <a:t>Serve and return interactions:</a:t>
            </a:r>
            <a:endParaRPr lang="en-GB" dirty="0">
              <a:ea typeface="+mn-lt"/>
              <a:cs typeface="+mn-lt"/>
            </a:endParaRPr>
          </a:p>
          <a:p>
            <a:pPr marL="0" indent="0">
              <a:buNone/>
            </a:pPr>
            <a:r>
              <a:rPr lang="en-GB" sz="2200" dirty="0">
                <a:ea typeface="+mn-lt"/>
                <a:cs typeface="+mn-lt"/>
                <a:hlinkClick r:id="rId3"/>
              </a:rPr>
              <a:t>https://www.albertafamilywellness.org/resources/video/serve-and-return</a:t>
            </a:r>
            <a:endParaRPr lang="en-GB" dirty="0">
              <a:ea typeface="+mn-lt"/>
              <a:cs typeface="+mn-lt"/>
            </a:endParaRPr>
          </a:p>
          <a:p>
            <a:pPr marL="0" indent="0">
              <a:buNone/>
            </a:pPr>
            <a:endParaRPr lang="en-GB" sz="2200" b="1" dirty="0">
              <a:ea typeface="+mn-lt"/>
              <a:cs typeface="+mn-lt"/>
            </a:endParaRPr>
          </a:p>
          <a:p>
            <a:pPr marL="0" indent="0">
              <a:buNone/>
            </a:pPr>
            <a:r>
              <a:rPr lang="en-GB" sz="2200" b="1" dirty="0">
                <a:ea typeface="+mn-lt"/>
                <a:cs typeface="+mn-lt"/>
              </a:rPr>
              <a:t>Baby talk:</a:t>
            </a:r>
            <a:endParaRPr lang="en-GB" dirty="0">
              <a:cs typeface="Calibri"/>
            </a:endParaRPr>
          </a:p>
          <a:p>
            <a:pPr marL="0" indent="0">
              <a:buNone/>
            </a:pPr>
            <a:r>
              <a:rPr lang="en-GB" sz="2200" dirty="0">
                <a:ea typeface="+mn-lt"/>
                <a:cs typeface="+mn-lt"/>
                <a:hlinkClick r:id="rId4"/>
              </a:rPr>
              <a:t>https://www.unicef.org/parenting/child-development/baby-talk-class</a:t>
            </a:r>
            <a:endParaRPr lang="en-GB" dirty="0"/>
          </a:p>
          <a:p>
            <a:pPr marL="0" indent="0">
              <a:buNone/>
            </a:pPr>
            <a:endParaRPr lang="en-GB" sz="2200" b="1" dirty="0">
              <a:ea typeface="+mn-lt"/>
              <a:cs typeface="+mn-lt"/>
            </a:endParaRPr>
          </a:p>
          <a:p>
            <a:pPr marL="0" indent="0">
              <a:buNone/>
            </a:pPr>
            <a:r>
              <a:rPr lang="en-GB" sz="2200" b="1" dirty="0">
                <a:ea typeface="+mn-lt"/>
                <a:cs typeface="+mn-lt"/>
              </a:rPr>
              <a:t>Playful learning:</a:t>
            </a:r>
            <a:endParaRPr lang="en-GB" dirty="0"/>
          </a:p>
          <a:p>
            <a:pPr marL="0" indent="0">
              <a:buNone/>
            </a:pPr>
            <a:r>
              <a:rPr lang="en-GB" sz="2200" dirty="0">
                <a:ea typeface="+mn-lt"/>
                <a:cs typeface="+mn-lt"/>
                <a:hlinkClick r:id="rId5"/>
              </a:rPr>
              <a:t>https://vimeo.com/505601316/cde3ca6023</a:t>
            </a:r>
            <a:endParaRPr lang="en-GB" dirty="0"/>
          </a:p>
          <a:p>
            <a:pPr>
              <a:buNone/>
            </a:pPr>
            <a:endParaRPr lang="en-GB" sz="2200" b="1" dirty="0">
              <a:ea typeface="+mn-lt"/>
              <a:cs typeface="+mn-lt"/>
            </a:endParaRPr>
          </a:p>
        </p:txBody>
      </p:sp>
      <p:sp>
        <p:nvSpPr>
          <p:cNvPr id="4" name="TextBox 3">
            <a:extLst>
              <a:ext uri="{FF2B5EF4-FFF2-40B4-BE49-F238E27FC236}">
                <a16:creationId xmlns:a16="http://schemas.microsoft.com/office/drawing/2014/main" id="{A69A0DDB-3397-463D-AE11-D704DC3049D3}"/>
              </a:ext>
            </a:extLst>
          </p:cNvPr>
          <p:cNvSpPr txBox="1"/>
          <p:nvPr/>
        </p:nvSpPr>
        <p:spPr>
          <a:xfrm>
            <a:off x="639108" y="5445898"/>
            <a:ext cx="1091073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Watch the video clips.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solidFill>
                  <a:prstClr val="black"/>
                </a:solidFill>
                <a:latin typeface="Calibri" panose="020F0502020204030204"/>
              </a:rPr>
              <a:t>What are your tips for caregivers?</a:t>
            </a: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958187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9">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E99EA8-7993-412E-97B6-C0185DF16AB2}"/>
              </a:ext>
            </a:extLst>
          </p:cNvPr>
          <p:cNvSpPr>
            <a:spLocks noGrp="1"/>
          </p:cNvSpPr>
          <p:nvPr>
            <p:ph type="title"/>
          </p:nvPr>
        </p:nvSpPr>
        <p:spPr>
          <a:xfrm>
            <a:off x="589560" y="856180"/>
            <a:ext cx="5279408" cy="1128068"/>
          </a:xfrm>
        </p:spPr>
        <p:txBody>
          <a:bodyPr anchor="ctr">
            <a:normAutofit/>
          </a:bodyPr>
          <a:lstStyle/>
          <a:p>
            <a:r>
              <a:rPr lang="en-GB" sz="4000">
                <a:cs typeface="Calibri Light"/>
              </a:rPr>
              <a:t>Apply your knowledge</a:t>
            </a:r>
            <a:endParaRPr lang="en-GB" sz="4000"/>
          </a:p>
        </p:txBody>
      </p:sp>
      <p:grpSp>
        <p:nvGrpSpPr>
          <p:cNvPr id="15"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8277B94-16B7-4860-9F49-2DF5813CEA41}"/>
              </a:ext>
            </a:extLst>
          </p:cNvPr>
          <p:cNvSpPr>
            <a:spLocks noGrp="1"/>
          </p:cNvSpPr>
          <p:nvPr>
            <p:ph idx="1"/>
          </p:nvPr>
        </p:nvSpPr>
        <p:spPr>
          <a:xfrm>
            <a:off x="590719" y="2330505"/>
            <a:ext cx="5925047" cy="3979585"/>
          </a:xfrm>
        </p:spPr>
        <p:txBody>
          <a:bodyPr vert="horz" lIns="91440" tIns="45720" rIns="91440" bIns="45720" rtlCol="0" anchor="ctr">
            <a:normAutofit/>
          </a:bodyPr>
          <a:lstStyle/>
          <a:p>
            <a:r>
              <a:rPr lang="en-GB" sz="3600" dirty="0">
                <a:cs typeface="Calibri"/>
              </a:rPr>
              <a:t>Child observation worksheet</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A picture containing person, teeth, brushing, indoor&#10;&#10;Description automatically generated">
            <a:extLst>
              <a:ext uri="{FF2B5EF4-FFF2-40B4-BE49-F238E27FC236}">
                <a16:creationId xmlns:a16="http://schemas.microsoft.com/office/drawing/2014/main" id="{E93FB8E1-096A-4A2B-8DED-AC6C037B5248}"/>
              </a:ext>
            </a:extLst>
          </p:cNvPr>
          <p:cNvPicPr>
            <a:picLocks noChangeAspect="1"/>
          </p:cNvPicPr>
          <p:nvPr/>
        </p:nvPicPr>
        <p:blipFill rotWithShape="1">
          <a:blip r:embed="rId2"/>
          <a:srcRect t="17585" r="4" b="4"/>
          <a:stretch/>
        </p:blipFill>
        <p:spPr>
          <a:xfrm>
            <a:off x="7083423" y="581892"/>
            <a:ext cx="4397433" cy="2518756"/>
          </a:xfrm>
          <a:prstGeom prst="rect">
            <a:avLst/>
          </a:prstGeom>
        </p:spPr>
      </p:pic>
      <p:sp>
        <p:nvSpPr>
          <p:cNvPr id="22" name="Rectangle 2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picture containing person, person, holding, looking&#10;&#10;Description automatically generated">
            <a:extLst>
              <a:ext uri="{FF2B5EF4-FFF2-40B4-BE49-F238E27FC236}">
                <a16:creationId xmlns:a16="http://schemas.microsoft.com/office/drawing/2014/main" id="{C5C1CD94-7844-4ECC-A102-7B6D23295886}"/>
              </a:ext>
            </a:extLst>
          </p:cNvPr>
          <p:cNvPicPr>
            <a:picLocks noChangeAspect="1"/>
          </p:cNvPicPr>
          <p:nvPr/>
        </p:nvPicPr>
        <p:blipFill rotWithShape="1">
          <a:blip r:embed="rId3"/>
          <a:srcRect t="11957" r="1" b="1875"/>
          <a:stretch/>
        </p:blipFill>
        <p:spPr>
          <a:xfrm>
            <a:off x="7083423" y="3707894"/>
            <a:ext cx="4395569" cy="2518756"/>
          </a:xfrm>
          <a:prstGeom prst="rect">
            <a:avLst/>
          </a:prstGeom>
        </p:spPr>
      </p:pic>
    </p:spTree>
    <p:extLst>
      <p:ext uri="{BB962C8B-B14F-4D97-AF65-F5344CB8AC3E}">
        <p14:creationId xmlns:p14="http://schemas.microsoft.com/office/powerpoint/2010/main" val="3580221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9">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E99EA8-7993-412E-97B6-C0185DF16AB2}"/>
              </a:ext>
            </a:extLst>
          </p:cNvPr>
          <p:cNvSpPr>
            <a:spLocks noGrp="1"/>
          </p:cNvSpPr>
          <p:nvPr>
            <p:ph type="title"/>
          </p:nvPr>
        </p:nvSpPr>
        <p:spPr>
          <a:xfrm>
            <a:off x="589560" y="856180"/>
            <a:ext cx="5050591" cy="1128068"/>
          </a:xfrm>
        </p:spPr>
        <p:txBody>
          <a:bodyPr anchor="ctr">
            <a:normAutofit fontScale="90000"/>
          </a:bodyPr>
          <a:lstStyle/>
          <a:p>
            <a:r>
              <a:rPr lang="en-GB" sz="4000" dirty="0">
                <a:cs typeface="Calibri Light"/>
              </a:rPr>
              <a:t>Playful learning </a:t>
            </a:r>
            <a:br>
              <a:rPr lang="en-GB" sz="4000" dirty="0">
                <a:cs typeface="Calibri Light"/>
              </a:rPr>
            </a:br>
            <a:r>
              <a:rPr lang="en-GB" sz="4000" dirty="0">
                <a:cs typeface="Calibri Light"/>
              </a:rPr>
              <a:t>child observation</a:t>
            </a:r>
            <a:endParaRPr lang="en-GB" sz="4000" dirty="0"/>
          </a:p>
        </p:txBody>
      </p:sp>
      <p:grpSp>
        <p:nvGrpSpPr>
          <p:cNvPr id="15"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8277B94-16B7-4860-9F49-2DF5813CEA41}"/>
              </a:ext>
            </a:extLst>
          </p:cNvPr>
          <p:cNvSpPr>
            <a:spLocks noGrp="1"/>
          </p:cNvSpPr>
          <p:nvPr>
            <p:ph idx="1"/>
          </p:nvPr>
        </p:nvSpPr>
        <p:spPr>
          <a:xfrm>
            <a:off x="590719" y="2330505"/>
            <a:ext cx="5925047" cy="3979585"/>
          </a:xfrm>
        </p:spPr>
        <p:txBody>
          <a:bodyPr vert="horz" lIns="91440" tIns="45720" rIns="91440" bIns="45720" rtlCol="0" anchor="ctr">
            <a:normAutofit/>
          </a:bodyPr>
          <a:lstStyle/>
          <a:p>
            <a:r>
              <a:rPr lang="en-GB" dirty="0"/>
              <a:t>Imagine what the baby is thinking. </a:t>
            </a:r>
          </a:p>
          <a:p>
            <a:r>
              <a:rPr lang="en-GB" dirty="0"/>
              <a:t>Watch the clip of Iris with her sister Lyra (40 seconds). </a:t>
            </a:r>
          </a:p>
          <a:p>
            <a:r>
              <a:rPr lang="en-GB" dirty="0"/>
              <a:t>Imagine what thoughts are in Lyra’s head (</a:t>
            </a:r>
            <a:r>
              <a:rPr lang="en-GB" b="1" dirty="0"/>
              <a:t>the baby</a:t>
            </a:r>
            <a:r>
              <a:rPr lang="en-GB" dirty="0"/>
              <a:t>)  </a:t>
            </a:r>
            <a:r>
              <a:rPr lang="en-GB" u="sng" dirty="0">
                <a:hlinkClick r:id="rId3"/>
              </a:rPr>
              <a:t>https://youtu.be/1MHTil5QRf8</a:t>
            </a:r>
            <a:r>
              <a:rPr lang="en-GB" dirty="0"/>
              <a:t>   </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child, baby, indoor, person&#10;&#10;Description automatically generated">
            <a:extLst>
              <a:ext uri="{FF2B5EF4-FFF2-40B4-BE49-F238E27FC236}">
                <a16:creationId xmlns:a16="http://schemas.microsoft.com/office/drawing/2014/main" id="{F2C60717-AE0A-054E-A4B1-F3C94A7143CB}"/>
              </a:ext>
            </a:extLst>
          </p:cNvPr>
          <p:cNvPicPr/>
          <p:nvPr/>
        </p:nvPicPr>
        <p:blipFill>
          <a:blip r:embed="rId4">
            <a:extLst>
              <a:ext uri="{28A0092B-C50C-407E-A947-70E740481C1C}">
                <a14:useLocalDpi xmlns:a14="http://schemas.microsoft.com/office/drawing/2010/main" val="0"/>
              </a:ext>
            </a:extLst>
          </a:blip>
          <a:stretch>
            <a:fillRect/>
          </a:stretch>
        </p:blipFill>
        <p:spPr>
          <a:xfrm>
            <a:off x="7086513" y="3740767"/>
            <a:ext cx="4371835" cy="2453010"/>
          </a:xfrm>
          <a:prstGeom prst="rect">
            <a:avLst/>
          </a:prstGeom>
        </p:spPr>
      </p:pic>
      <p:sp>
        <p:nvSpPr>
          <p:cNvPr id="19" name="Cloud Callout 18">
            <a:extLst>
              <a:ext uri="{FF2B5EF4-FFF2-40B4-BE49-F238E27FC236}">
                <a16:creationId xmlns:a16="http://schemas.microsoft.com/office/drawing/2014/main" id="{8BF828A4-5FD8-7342-8F43-D04892F4DB9E}"/>
              </a:ext>
            </a:extLst>
          </p:cNvPr>
          <p:cNvSpPr/>
          <p:nvPr/>
        </p:nvSpPr>
        <p:spPr>
          <a:xfrm>
            <a:off x="7365490" y="748811"/>
            <a:ext cx="4161425" cy="2140857"/>
          </a:xfrm>
          <a:prstGeom prst="cloudCallout">
            <a:avLst>
              <a:gd name="adj1" fmla="val -23666"/>
              <a:gd name="adj2" fmla="val 142801"/>
            </a:avLst>
          </a:prstGeom>
          <a:ln w="317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err="1">
                <a:ln>
                  <a:noFill/>
                </a:ln>
                <a:solidFill>
                  <a:prstClr val="black"/>
                </a:solidFill>
                <a:effectLst/>
                <a:uLnTx/>
                <a:uFillTx/>
                <a:latin typeface="Comic Sans MS" panose="030F0902030302020204" pitchFamily="66" charset="0"/>
                <a:ea typeface="Calibri" panose="020F0502020204030204" pitchFamily="34" charset="0"/>
                <a:cs typeface="Times New Roman" panose="02020603050405020304" pitchFamily="18" charset="0"/>
              </a:rPr>
              <a:t>Ooooh</a:t>
            </a:r>
            <a:r>
              <a:rPr kumimoji="0" lang="en-GB" sz="1700" b="0" i="0" u="none" strike="noStrike" kern="1200" cap="none" spc="0" normalizeH="0" baseline="0" noProof="0" dirty="0">
                <a:ln>
                  <a:noFill/>
                </a:ln>
                <a:solidFill>
                  <a:prstClr val="black"/>
                </a:solidFill>
                <a:effectLst/>
                <a:uLnTx/>
                <a:uFillTx/>
                <a:latin typeface="Comic Sans MS" panose="030F0902030302020204" pitchFamily="66" charset="0"/>
                <a:ea typeface="Calibri" panose="020F0502020204030204" pitchFamily="34" charset="0"/>
                <a:cs typeface="Times New Roman" panose="02020603050405020304" pitchFamily="18" charset="0"/>
              </a:rPr>
              <a:t>, I want to see what’s on the next page! </a:t>
            </a:r>
            <a:endParaRPr kumimoji="0" lang="en-GB" sz="17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5588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hild, indoor, baby, person&#10;&#10;Description automatically generated">
            <a:extLst>
              <a:ext uri="{FF2B5EF4-FFF2-40B4-BE49-F238E27FC236}">
                <a16:creationId xmlns:a16="http://schemas.microsoft.com/office/drawing/2014/main" id="{D1458123-6548-A242-8D8D-728307B55226}"/>
              </a:ext>
            </a:extLst>
          </p:cNvPr>
          <p:cNvPicPr/>
          <p:nvPr/>
        </p:nvPicPr>
        <p:blipFill>
          <a:blip r:embed="rId2">
            <a:extLst>
              <a:ext uri="{28A0092B-C50C-407E-A947-70E740481C1C}">
                <a14:useLocalDpi xmlns:a14="http://schemas.microsoft.com/office/drawing/2010/main" val="0"/>
              </a:ext>
            </a:extLst>
          </a:blip>
          <a:stretch>
            <a:fillRect/>
          </a:stretch>
        </p:blipFill>
        <p:spPr>
          <a:xfrm>
            <a:off x="475114" y="145097"/>
            <a:ext cx="3472771" cy="2061074"/>
          </a:xfrm>
          <a:prstGeom prst="rect">
            <a:avLst/>
          </a:prstGeom>
        </p:spPr>
      </p:pic>
      <p:sp>
        <p:nvSpPr>
          <p:cNvPr id="4" name="Text Box 19">
            <a:extLst>
              <a:ext uri="{FF2B5EF4-FFF2-40B4-BE49-F238E27FC236}">
                <a16:creationId xmlns:a16="http://schemas.microsoft.com/office/drawing/2014/main" id="{46F4D982-75DB-AC4B-9B26-E16F29386A6A}"/>
              </a:ext>
            </a:extLst>
          </p:cNvPr>
          <p:cNvSpPr txBox="1"/>
          <p:nvPr/>
        </p:nvSpPr>
        <p:spPr>
          <a:xfrm>
            <a:off x="475114" y="145097"/>
            <a:ext cx="961799" cy="31936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11 seconds</a:t>
            </a:r>
          </a:p>
        </p:txBody>
      </p:sp>
      <p:pic>
        <p:nvPicPr>
          <p:cNvPr id="5" name="Picture 4" descr="A picture containing text, child, person, baby&#10;&#10;Description automatically generated">
            <a:extLst>
              <a:ext uri="{FF2B5EF4-FFF2-40B4-BE49-F238E27FC236}">
                <a16:creationId xmlns:a16="http://schemas.microsoft.com/office/drawing/2014/main" id="{C11C8F24-970F-754A-A25A-17C91D4F3BD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75114" y="2446019"/>
            <a:ext cx="3472771" cy="2061074"/>
          </a:xfrm>
          <a:prstGeom prst="rect">
            <a:avLst/>
          </a:prstGeom>
        </p:spPr>
      </p:pic>
      <p:sp>
        <p:nvSpPr>
          <p:cNvPr id="6" name="Text Box 21">
            <a:extLst>
              <a:ext uri="{FF2B5EF4-FFF2-40B4-BE49-F238E27FC236}">
                <a16:creationId xmlns:a16="http://schemas.microsoft.com/office/drawing/2014/main" id="{335BC104-FD8A-DB42-B690-8CD6C774B6AA}"/>
              </a:ext>
            </a:extLst>
          </p:cNvPr>
          <p:cNvSpPr txBox="1"/>
          <p:nvPr/>
        </p:nvSpPr>
        <p:spPr>
          <a:xfrm>
            <a:off x="475113" y="2446019"/>
            <a:ext cx="961799" cy="284824"/>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17 seconds</a:t>
            </a:r>
          </a:p>
        </p:txBody>
      </p:sp>
      <p:pic>
        <p:nvPicPr>
          <p:cNvPr id="7" name="Picture 6" descr="A picture containing text, child, indoor, baby&#10;&#10;Description automatically generated">
            <a:extLst>
              <a:ext uri="{FF2B5EF4-FFF2-40B4-BE49-F238E27FC236}">
                <a16:creationId xmlns:a16="http://schemas.microsoft.com/office/drawing/2014/main" id="{3B7A02C1-8703-0B4A-B144-0E758EF6705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75113" y="4669156"/>
            <a:ext cx="3472771" cy="1954066"/>
          </a:xfrm>
          <a:prstGeom prst="rect">
            <a:avLst/>
          </a:prstGeom>
        </p:spPr>
      </p:pic>
      <p:sp>
        <p:nvSpPr>
          <p:cNvPr id="8" name="Text Box 22">
            <a:extLst>
              <a:ext uri="{FF2B5EF4-FFF2-40B4-BE49-F238E27FC236}">
                <a16:creationId xmlns:a16="http://schemas.microsoft.com/office/drawing/2014/main" id="{C42350FE-DF5D-A24A-9FA8-5AA537A94C42}"/>
              </a:ext>
            </a:extLst>
          </p:cNvPr>
          <p:cNvSpPr txBox="1"/>
          <p:nvPr/>
        </p:nvSpPr>
        <p:spPr>
          <a:xfrm>
            <a:off x="475113" y="4669156"/>
            <a:ext cx="961798" cy="284824"/>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33 seconds</a:t>
            </a:r>
          </a:p>
        </p:txBody>
      </p:sp>
      <p:sp>
        <p:nvSpPr>
          <p:cNvPr id="9" name="Cloud Callout 8">
            <a:extLst>
              <a:ext uri="{FF2B5EF4-FFF2-40B4-BE49-F238E27FC236}">
                <a16:creationId xmlns:a16="http://schemas.microsoft.com/office/drawing/2014/main" id="{510CD6B1-5732-1A43-8AC2-97BBE7928CC7}"/>
              </a:ext>
            </a:extLst>
          </p:cNvPr>
          <p:cNvSpPr/>
          <p:nvPr/>
        </p:nvSpPr>
        <p:spPr>
          <a:xfrm>
            <a:off x="3947883" y="145097"/>
            <a:ext cx="4542973" cy="2061074"/>
          </a:xfrm>
          <a:prstGeom prst="cloudCallout">
            <a:avLst>
              <a:gd name="adj1" fmla="val -84791"/>
              <a:gd name="adj2" fmla="val -4734"/>
            </a:avLst>
          </a:prstGeom>
          <a:ln w="317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omic Sans MS" panose="030F0902030302020204" pitchFamily="66" charset="0"/>
                <a:ea typeface="Calibri" panose="020F0502020204030204" pitchFamily="34" charset="0"/>
                <a:cs typeface="Times New Roman" panose="02020603050405020304" pitchFamily="18" charset="0"/>
              </a:rPr>
              <a:t> </a:t>
            </a:r>
            <a:endParaRPr kumimoji="0" lang="en-GB" sz="12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0" name="Cloud Callout 9">
            <a:extLst>
              <a:ext uri="{FF2B5EF4-FFF2-40B4-BE49-F238E27FC236}">
                <a16:creationId xmlns:a16="http://schemas.microsoft.com/office/drawing/2014/main" id="{A721F438-6112-A441-8978-EBFA95CECF09}"/>
              </a:ext>
            </a:extLst>
          </p:cNvPr>
          <p:cNvSpPr/>
          <p:nvPr/>
        </p:nvSpPr>
        <p:spPr>
          <a:xfrm>
            <a:off x="3829060" y="2446019"/>
            <a:ext cx="4542973" cy="1954066"/>
          </a:xfrm>
          <a:prstGeom prst="cloudCallout">
            <a:avLst>
              <a:gd name="adj1" fmla="val -96570"/>
              <a:gd name="adj2" fmla="val -2604"/>
            </a:avLst>
          </a:prstGeom>
          <a:ln w="317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omic Sans MS" panose="030F0902030302020204" pitchFamily="66" charset="0"/>
                <a:ea typeface="Calibri" panose="020F0502020204030204" pitchFamily="34" charset="0"/>
                <a:cs typeface="Times New Roman" panose="02020603050405020304" pitchFamily="18" charset="0"/>
              </a:rPr>
              <a:t> </a:t>
            </a:r>
            <a:endParaRPr kumimoji="0" lang="en-GB" sz="12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1" name="Cloud Callout 10">
            <a:extLst>
              <a:ext uri="{FF2B5EF4-FFF2-40B4-BE49-F238E27FC236}">
                <a16:creationId xmlns:a16="http://schemas.microsoft.com/office/drawing/2014/main" id="{D85582C5-B458-D445-A999-7BF90BC3A04B}"/>
              </a:ext>
            </a:extLst>
          </p:cNvPr>
          <p:cNvSpPr/>
          <p:nvPr/>
        </p:nvSpPr>
        <p:spPr>
          <a:xfrm>
            <a:off x="4417283" y="4639933"/>
            <a:ext cx="4378374" cy="1954065"/>
          </a:xfrm>
          <a:prstGeom prst="cloudCallout">
            <a:avLst>
              <a:gd name="adj1" fmla="val -82076"/>
              <a:gd name="adj2" fmla="val 1790"/>
            </a:avLst>
          </a:prstGeom>
          <a:ln w="317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omic Sans MS" panose="030F0902030302020204" pitchFamily="66" charset="0"/>
                <a:ea typeface="Calibri" panose="020F0502020204030204" pitchFamily="34" charset="0"/>
                <a:cs typeface="Times New Roman" panose="02020603050405020304" pitchFamily="18" charset="0"/>
              </a:rPr>
              <a:t> </a:t>
            </a:r>
            <a:endParaRPr kumimoji="0" lang="en-GB" sz="12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C2F01D0-ADA2-664F-8209-3453886DE76D}"/>
              </a:ext>
            </a:extLst>
          </p:cNvPr>
          <p:cNvSpPr txBox="1"/>
          <p:nvPr/>
        </p:nvSpPr>
        <p:spPr>
          <a:xfrm>
            <a:off x="8795658" y="1303638"/>
            <a:ext cx="3260222" cy="3693319"/>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What advice would you give Iris?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255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hild, indoor, baby, person&#10;&#10;Description automatically generated">
            <a:extLst>
              <a:ext uri="{FF2B5EF4-FFF2-40B4-BE49-F238E27FC236}">
                <a16:creationId xmlns:a16="http://schemas.microsoft.com/office/drawing/2014/main" id="{D1458123-6548-A242-8D8D-728307B55226}"/>
              </a:ext>
            </a:extLst>
          </p:cNvPr>
          <p:cNvPicPr/>
          <p:nvPr/>
        </p:nvPicPr>
        <p:blipFill>
          <a:blip r:embed="rId2">
            <a:extLst>
              <a:ext uri="{28A0092B-C50C-407E-A947-70E740481C1C}">
                <a14:useLocalDpi xmlns:a14="http://schemas.microsoft.com/office/drawing/2010/main" val="0"/>
              </a:ext>
            </a:extLst>
          </a:blip>
          <a:stretch>
            <a:fillRect/>
          </a:stretch>
        </p:blipFill>
        <p:spPr>
          <a:xfrm>
            <a:off x="475114" y="145097"/>
            <a:ext cx="3472771" cy="2061074"/>
          </a:xfrm>
          <a:prstGeom prst="rect">
            <a:avLst/>
          </a:prstGeom>
        </p:spPr>
      </p:pic>
      <p:sp>
        <p:nvSpPr>
          <p:cNvPr id="4" name="Text Box 19">
            <a:extLst>
              <a:ext uri="{FF2B5EF4-FFF2-40B4-BE49-F238E27FC236}">
                <a16:creationId xmlns:a16="http://schemas.microsoft.com/office/drawing/2014/main" id="{46F4D982-75DB-AC4B-9B26-E16F29386A6A}"/>
              </a:ext>
            </a:extLst>
          </p:cNvPr>
          <p:cNvSpPr txBox="1"/>
          <p:nvPr/>
        </p:nvSpPr>
        <p:spPr>
          <a:xfrm>
            <a:off x="475114" y="145097"/>
            <a:ext cx="961799" cy="31936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11 seconds</a:t>
            </a:r>
          </a:p>
        </p:txBody>
      </p:sp>
      <p:pic>
        <p:nvPicPr>
          <p:cNvPr id="5" name="Picture 4" descr="A picture containing text, child, person, baby&#10;&#10;Description automatically generated">
            <a:extLst>
              <a:ext uri="{FF2B5EF4-FFF2-40B4-BE49-F238E27FC236}">
                <a16:creationId xmlns:a16="http://schemas.microsoft.com/office/drawing/2014/main" id="{C11C8F24-970F-754A-A25A-17C91D4F3BD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75114" y="2446019"/>
            <a:ext cx="3472771" cy="2061074"/>
          </a:xfrm>
          <a:prstGeom prst="rect">
            <a:avLst/>
          </a:prstGeom>
        </p:spPr>
      </p:pic>
      <p:sp>
        <p:nvSpPr>
          <p:cNvPr id="6" name="Text Box 21">
            <a:extLst>
              <a:ext uri="{FF2B5EF4-FFF2-40B4-BE49-F238E27FC236}">
                <a16:creationId xmlns:a16="http://schemas.microsoft.com/office/drawing/2014/main" id="{335BC104-FD8A-DB42-B690-8CD6C774B6AA}"/>
              </a:ext>
            </a:extLst>
          </p:cNvPr>
          <p:cNvSpPr txBox="1"/>
          <p:nvPr/>
        </p:nvSpPr>
        <p:spPr>
          <a:xfrm>
            <a:off x="475113" y="2446019"/>
            <a:ext cx="961799" cy="284824"/>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17 seconds</a:t>
            </a:r>
          </a:p>
        </p:txBody>
      </p:sp>
      <p:pic>
        <p:nvPicPr>
          <p:cNvPr id="7" name="Picture 6" descr="A picture containing text, child, indoor, baby&#10;&#10;Description automatically generated">
            <a:extLst>
              <a:ext uri="{FF2B5EF4-FFF2-40B4-BE49-F238E27FC236}">
                <a16:creationId xmlns:a16="http://schemas.microsoft.com/office/drawing/2014/main" id="{3B7A02C1-8703-0B4A-B144-0E758EF6705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75113" y="4669156"/>
            <a:ext cx="3472771" cy="1954066"/>
          </a:xfrm>
          <a:prstGeom prst="rect">
            <a:avLst/>
          </a:prstGeom>
        </p:spPr>
      </p:pic>
      <p:sp>
        <p:nvSpPr>
          <p:cNvPr id="8" name="Text Box 22">
            <a:extLst>
              <a:ext uri="{FF2B5EF4-FFF2-40B4-BE49-F238E27FC236}">
                <a16:creationId xmlns:a16="http://schemas.microsoft.com/office/drawing/2014/main" id="{C42350FE-DF5D-A24A-9FA8-5AA537A94C42}"/>
              </a:ext>
            </a:extLst>
          </p:cNvPr>
          <p:cNvSpPr txBox="1"/>
          <p:nvPr/>
        </p:nvSpPr>
        <p:spPr>
          <a:xfrm>
            <a:off x="475113" y="4669156"/>
            <a:ext cx="961798" cy="284824"/>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33 seconds</a:t>
            </a:r>
          </a:p>
        </p:txBody>
      </p:sp>
      <p:sp>
        <p:nvSpPr>
          <p:cNvPr id="9" name="Cloud Callout 8">
            <a:extLst>
              <a:ext uri="{FF2B5EF4-FFF2-40B4-BE49-F238E27FC236}">
                <a16:creationId xmlns:a16="http://schemas.microsoft.com/office/drawing/2014/main" id="{510CD6B1-5732-1A43-8AC2-97BBE7928CC7}"/>
              </a:ext>
            </a:extLst>
          </p:cNvPr>
          <p:cNvSpPr/>
          <p:nvPr/>
        </p:nvSpPr>
        <p:spPr>
          <a:xfrm>
            <a:off x="3947883" y="145097"/>
            <a:ext cx="4542973" cy="2061074"/>
          </a:xfrm>
          <a:prstGeom prst="cloudCallout">
            <a:avLst>
              <a:gd name="adj1" fmla="val -84791"/>
              <a:gd name="adj2" fmla="val -4734"/>
            </a:avLst>
          </a:prstGeom>
          <a:ln w="317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omic Sans MS" panose="030F0902030302020204" pitchFamily="66" charset="0"/>
                <a:ea typeface="Calibri" panose="020F0502020204030204" pitchFamily="34" charset="0"/>
                <a:cs typeface="Times New Roman" panose="02020603050405020304" pitchFamily="18" charset="0"/>
              </a:rPr>
              <a:t> </a:t>
            </a:r>
            <a:r>
              <a:rPr kumimoji="0" lang="en-GB" sz="1600" b="0" i="0" u="none" strike="noStrike" kern="1200" cap="none" spc="0" normalizeH="0" baseline="0" noProof="0" dirty="0">
                <a:ln>
                  <a:noFill/>
                </a:ln>
                <a:solidFill>
                  <a:prstClr val="black"/>
                </a:solidFill>
                <a:effectLst/>
                <a:uLnTx/>
                <a:uFillTx/>
                <a:latin typeface="Comic Sans MS" panose="030F0902030302020204" pitchFamily="66" charset="0"/>
                <a:ea typeface="Calibri" panose="020F0502020204030204" pitchFamily="34" charset="0"/>
                <a:cs typeface="Times New Roman" panose="02020603050405020304" pitchFamily="18" charset="0"/>
              </a:rPr>
              <a:t>”Can I see? Can I have a go? I love this drawing. I wonder what it feels like”. </a:t>
            </a:r>
            <a:endParaRPr kumimoji="0" lang="en-GB"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0" name="Cloud Callout 9">
            <a:extLst>
              <a:ext uri="{FF2B5EF4-FFF2-40B4-BE49-F238E27FC236}">
                <a16:creationId xmlns:a16="http://schemas.microsoft.com/office/drawing/2014/main" id="{A721F438-6112-A441-8978-EBFA95CECF09}"/>
              </a:ext>
            </a:extLst>
          </p:cNvPr>
          <p:cNvSpPr/>
          <p:nvPr/>
        </p:nvSpPr>
        <p:spPr>
          <a:xfrm>
            <a:off x="3829060" y="2446019"/>
            <a:ext cx="4542973" cy="1954066"/>
          </a:xfrm>
          <a:prstGeom prst="cloudCallout">
            <a:avLst>
              <a:gd name="adj1" fmla="val -96570"/>
              <a:gd name="adj2" fmla="val -2604"/>
            </a:avLst>
          </a:prstGeom>
          <a:ln w="317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omic Sans MS" panose="030F0902030302020204" pitchFamily="66" charset="0"/>
                <a:ea typeface="Calibri" panose="020F0502020204030204" pitchFamily="34" charset="0"/>
                <a:cs typeface="Times New Roman" panose="02020603050405020304" pitchFamily="18" charset="0"/>
              </a:rPr>
              <a:t>“Let me look at the book.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prstClr val="black"/>
                </a:solidFill>
                <a:latin typeface="Comic Sans MS" panose="030F0902030302020204" pitchFamily="66" charset="0"/>
                <a:ea typeface="Calibri" panose="020F0502020204030204" pitchFamily="34" charset="0"/>
                <a:cs typeface="Times New Roman" panose="02020603050405020304" pitchFamily="18" charset="0"/>
              </a:rPr>
              <a:t>I am so annoyed you won’t share.</a:t>
            </a:r>
            <a:endParaRPr kumimoji="0" lang="en-GB" sz="1600" b="0" i="0" u="none" strike="noStrike" kern="1200" cap="none" spc="0" normalizeH="0" baseline="0" noProof="0" dirty="0">
              <a:ln>
                <a:noFill/>
              </a:ln>
              <a:solidFill>
                <a:prstClr val="black"/>
              </a:solidFill>
              <a:effectLst/>
              <a:uLnTx/>
              <a:uFillTx/>
              <a:latin typeface="Comic Sans MS" panose="030F0902030302020204" pitchFamily="66"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omic Sans MS" panose="030F0902030302020204" pitchFamily="66" charset="0"/>
                <a:ea typeface="Calibri" panose="020F0502020204030204" pitchFamily="34" charset="0"/>
                <a:cs typeface="Times New Roman" panose="02020603050405020304" pitchFamily="18" charset="0"/>
              </a:rPr>
              <a:t>If I wave my arms and cry maybe she will realise” </a:t>
            </a:r>
            <a:endParaRPr kumimoji="0" lang="en-GB"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1" name="Cloud Callout 10">
            <a:extLst>
              <a:ext uri="{FF2B5EF4-FFF2-40B4-BE49-F238E27FC236}">
                <a16:creationId xmlns:a16="http://schemas.microsoft.com/office/drawing/2014/main" id="{D85582C5-B458-D445-A999-7BF90BC3A04B}"/>
              </a:ext>
            </a:extLst>
          </p:cNvPr>
          <p:cNvSpPr/>
          <p:nvPr/>
        </p:nvSpPr>
        <p:spPr>
          <a:xfrm>
            <a:off x="4417283" y="4639933"/>
            <a:ext cx="4378374" cy="1954065"/>
          </a:xfrm>
          <a:prstGeom prst="cloudCallout">
            <a:avLst>
              <a:gd name="adj1" fmla="val -82076"/>
              <a:gd name="adj2" fmla="val 1790"/>
            </a:avLst>
          </a:prstGeom>
          <a:ln w="317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omic Sans MS" panose="030F0902030302020204" pitchFamily="66" charset="0"/>
                <a:ea typeface="Calibri" panose="020F0502020204030204" pitchFamily="34" charset="0"/>
                <a:cs typeface="Times New Roman" panose="02020603050405020304" pitchFamily="18" charset="0"/>
              </a:rPr>
              <a:t>“I want to have a go. </a:t>
            </a:r>
            <a:r>
              <a:rPr lang="en-GB" sz="1600" dirty="0">
                <a:solidFill>
                  <a:prstClr val="black"/>
                </a:solidFill>
                <a:latin typeface="Comic Sans MS" panose="030F0902030302020204" pitchFamily="66" charset="0"/>
                <a:ea typeface="Calibri" panose="020F0502020204030204" pitchFamily="34" charset="0"/>
                <a:cs typeface="Times New Roman" panose="02020603050405020304" pitchFamily="18" charset="0"/>
              </a:rPr>
              <a:t>T</a:t>
            </a:r>
            <a:r>
              <a:rPr kumimoji="0" lang="en-GB" sz="1600" b="0" i="0" u="none" strike="noStrike" kern="1200" cap="none" spc="0" normalizeH="0" baseline="0" noProof="0" dirty="0">
                <a:ln>
                  <a:noFill/>
                </a:ln>
                <a:solidFill>
                  <a:prstClr val="black"/>
                </a:solidFill>
                <a:effectLst/>
                <a:uLnTx/>
                <a:uFillTx/>
                <a:latin typeface="Comic Sans MS" panose="030F0902030302020204" pitchFamily="66" charset="0"/>
                <a:ea typeface="Calibri" panose="020F0502020204030204" pitchFamily="34" charset="0"/>
                <a:cs typeface="Times New Roman" panose="02020603050405020304" pitchFamily="18" charset="0"/>
              </a:rPr>
              <a:t>hat looks like fun. I’m going to try that.”  </a:t>
            </a:r>
            <a:endParaRPr kumimoji="0" lang="en-GB"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C2F01D0-ADA2-664F-8209-3453886DE76D}"/>
              </a:ext>
            </a:extLst>
          </p:cNvPr>
          <p:cNvSpPr txBox="1"/>
          <p:nvPr/>
        </p:nvSpPr>
        <p:spPr>
          <a:xfrm>
            <a:off x="8795657" y="660400"/>
            <a:ext cx="3260222" cy="5078313"/>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What advice would you give Iris?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Respond to Lyra e.g. move closer if she wants to see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Notice when she is reaching for the book and let her take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Show you are interested, you might say “Oh, would you like to look at the next page Lyra?”..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Move closer so that she can touch the book.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P</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ass the book to Lyra and help her by holding it on her lap.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759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 name="Rectangle 12">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8E2377-1797-4ED1-B48F-70EFF6C2E4E0}"/>
              </a:ext>
            </a:extLst>
          </p:cNvPr>
          <p:cNvSpPr>
            <a:spLocks noGrp="1"/>
          </p:cNvSpPr>
          <p:nvPr>
            <p:ph type="title"/>
          </p:nvPr>
        </p:nvSpPr>
        <p:spPr>
          <a:xfrm>
            <a:off x="838200" y="4435052"/>
            <a:ext cx="3093720" cy="1645920"/>
          </a:xfrm>
        </p:spPr>
        <p:txBody>
          <a:bodyPr>
            <a:normAutofit/>
          </a:bodyPr>
          <a:lstStyle/>
          <a:p>
            <a:r>
              <a:rPr lang="en-GB" sz="4000" dirty="0">
                <a:cs typeface="Calibri Light"/>
              </a:rPr>
              <a:t>What have you learnt? </a:t>
            </a:r>
            <a:endParaRPr lang="en-GB" sz="4000" dirty="0"/>
          </a:p>
        </p:txBody>
      </p:sp>
      <p:pic>
        <p:nvPicPr>
          <p:cNvPr id="4" name="Picture 4" descr="A picture containing person, indoor, person, looking&#10;&#10;Description automatically generated">
            <a:extLst>
              <a:ext uri="{FF2B5EF4-FFF2-40B4-BE49-F238E27FC236}">
                <a16:creationId xmlns:a16="http://schemas.microsoft.com/office/drawing/2014/main" id="{FFC2870B-9C27-4A99-B4C5-DDBEC1DC9412}"/>
              </a:ext>
            </a:extLst>
          </p:cNvPr>
          <p:cNvPicPr>
            <a:picLocks noChangeAspect="1"/>
          </p:cNvPicPr>
          <p:nvPr/>
        </p:nvPicPr>
        <p:blipFill rotWithShape="1">
          <a:blip r:embed="rId3"/>
          <a:srcRect r="1" b="12111"/>
          <a:stretch/>
        </p:blipFill>
        <p:spPr>
          <a:xfrm>
            <a:off x="20" y="-6"/>
            <a:ext cx="3931900" cy="4005072"/>
          </a:xfrm>
          <a:prstGeom prst="rect">
            <a:avLst/>
          </a:prstGeom>
        </p:spPr>
      </p:pic>
      <p:pic>
        <p:nvPicPr>
          <p:cNvPr id="6" name="Picture 6" descr="A child standing in front of a building&#10;&#10;Description automatically generated">
            <a:extLst>
              <a:ext uri="{FF2B5EF4-FFF2-40B4-BE49-F238E27FC236}">
                <a16:creationId xmlns:a16="http://schemas.microsoft.com/office/drawing/2014/main" id="{0D4756F3-ADA4-48A9-A1E4-AF612281D22D}"/>
              </a:ext>
            </a:extLst>
          </p:cNvPr>
          <p:cNvPicPr>
            <a:picLocks noChangeAspect="1"/>
          </p:cNvPicPr>
          <p:nvPr/>
        </p:nvPicPr>
        <p:blipFill rotWithShape="1">
          <a:blip r:embed="rId4"/>
          <a:srcRect t="9035" r="3" b="22965"/>
          <a:stretch/>
        </p:blipFill>
        <p:spPr>
          <a:xfrm>
            <a:off x="4130040" y="6"/>
            <a:ext cx="3931920" cy="4005071"/>
          </a:xfrm>
          <a:prstGeom prst="rect">
            <a:avLst/>
          </a:prstGeom>
        </p:spPr>
      </p:pic>
      <p:pic>
        <p:nvPicPr>
          <p:cNvPr id="5" name="Picture 5" descr="A person sitting on a table&#10;&#10;Description automatically generated">
            <a:extLst>
              <a:ext uri="{FF2B5EF4-FFF2-40B4-BE49-F238E27FC236}">
                <a16:creationId xmlns:a16="http://schemas.microsoft.com/office/drawing/2014/main" id="{1E95BB4E-7F70-4AF8-AA55-84F8851396B5}"/>
              </a:ext>
            </a:extLst>
          </p:cNvPr>
          <p:cNvPicPr>
            <a:picLocks noChangeAspect="1"/>
          </p:cNvPicPr>
          <p:nvPr/>
        </p:nvPicPr>
        <p:blipFill rotWithShape="1">
          <a:blip r:embed="rId5"/>
          <a:srcRect r="11379" b="2"/>
          <a:stretch/>
        </p:blipFill>
        <p:spPr>
          <a:xfrm>
            <a:off x="8260080" y="-1"/>
            <a:ext cx="3931920" cy="4005072"/>
          </a:xfrm>
          <a:prstGeom prst="rect">
            <a:avLst/>
          </a:prstGeom>
        </p:spPr>
      </p:pic>
      <p:sp>
        <p:nvSpPr>
          <p:cNvPr id="15" name="Rectangle 14">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16">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3195B36-B857-4F47-8513-BB1953DE5817}"/>
              </a:ext>
            </a:extLst>
          </p:cNvPr>
          <p:cNvSpPr>
            <a:spLocks noGrp="1"/>
          </p:cNvSpPr>
          <p:nvPr>
            <p:ph idx="1"/>
          </p:nvPr>
        </p:nvSpPr>
        <p:spPr>
          <a:xfrm>
            <a:off x="4380266" y="4435052"/>
            <a:ext cx="7104188" cy="1645920"/>
          </a:xfrm>
        </p:spPr>
        <p:txBody>
          <a:bodyPr vert="horz" lIns="91440" tIns="45720" rIns="91440" bIns="45720" rtlCol="0" anchor="ctr">
            <a:noAutofit/>
          </a:bodyPr>
          <a:lstStyle/>
          <a:p>
            <a:pPr marL="0" indent="0">
              <a:buNone/>
            </a:pPr>
            <a:r>
              <a:rPr lang="en-GB" dirty="0">
                <a:cs typeface="Calibri" panose="020F0502020204030204"/>
              </a:rPr>
              <a:t>What will you do differently next time you interact with a 0-5 year old?</a:t>
            </a:r>
          </a:p>
          <a:p>
            <a:pPr marL="0" indent="0">
              <a:buNone/>
            </a:pPr>
            <a:endParaRPr lang="en-GB" dirty="0">
              <a:cs typeface="Calibri" panose="020F0502020204030204"/>
            </a:endParaRPr>
          </a:p>
          <a:p>
            <a:pPr marL="0" indent="0">
              <a:buNone/>
            </a:pPr>
            <a:r>
              <a:rPr lang="en-GB" dirty="0">
                <a:cs typeface="Calibri" panose="020F0502020204030204"/>
              </a:rPr>
              <a:t>Can you think of 3 things?</a:t>
            </a:r>
          </a:p>
        </p:txBody>
      </p:sp>
    </p:spTree>
    <p:extLst>
      <p:ext uri="{BB962C8B-B14F-4D97-AF65-F5344CB8AC3E}">
        <p14:creationId xmlns:p14="http://schemas.microsoft.com/office/powerpoint/2010/main" val="476984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D8E54F9-849C-4865-8C5E-FD967B81D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91AE6B3-1D2D-4C67-A4DB-888635B52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8F9BF03-538E-CF45-B78F-1698E80FB2ED}"/>
              </a:ext>
            </a:extLst>
          </p:cNvPr>
          <p:cNvSpPr>
            <a:spLocks noGrp="1"/>
          </p:cNvSpPr>
          <p:nvPr>
            <p:ph type="ctrTitle"/>
          </p:nvPr>
        </p:nvSpPr>
        <p:spPr>
          <a:xfrm>
            <a:off x="1524000" y="929452"/>
            <a:ext cx="9144000" cy="2526738"/>
          </a:xfrm>
        </p:spPr>
        <p:txBody>
          <a:bodyPr>
            <a:normAutofit/>
          </a:bodyPr>
          <a:lstStyle/>
          <a:p>
            <a:r>
              <a:rPr lang="en-US" sz="6100">
                <a:solidFill>
                  <a:srgbClr val="FFFFFF"/>
                </a:solidFill>
              </a:rPr>
              <a:t>Lesson 3: Brain development throughout life</a:t>
            </a:r>
          </a:p>
        </p:txBody>
      </p:sp>
      <p:sp>
        <p:nvSpPr>
          <p:cNvPr id="11" name="sketch line">
            <a:extLst>
              <a:ext uri="{FF2B5EF4-FFF2-40B4-BE49-F238E27FC236}">
                <a16:creationId xmlns:a16="http://schemas.microsoft.com/office/drawing/2014/main" id="{6D080EC2-42B5-4E04-BBF7-F0BC5CB7C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35665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640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E104B3-15C3-4AE0-ABB0-5F287E92FCF4}"/>
              </a:ext>
            </a:extLst>
          </p:cNvPr>
          <p:cNvSpPr>
            <a:spLocks noGrp="1"/>
          </p:cNvSpPr>
          <p:nvPr>
            <p:ph type="title"/>
          </p:nvPr>
        </p:nvSpPr>
        <p:spPr>
          <a:xfrm>
            <a:off x="841246" y="673770"/>
            <a:ext cx="3644489" cy="2414488"/>
          </a:xfrm>
        </p:spPr>
        <p:txBody>
          <a:bodyPr anchor="t">
            <a:normAutofit/>
          </a:bodyPr>
          <a:lstStyle/>
          <a:p>
            <a:r>
              <a:rPr lang="en-GB" sz="5400">
                <a:solidFill>
                  <a:srgbClr val="FFFFFF"/>
                </a:solidFill>
                <a:cs typeface="Calibri Light"/>
              </a:rPr>
              <a:t>Learning objectives</a:t>
            </a:r>
            <a:endParaRPr lang="en-GB" sz="5400">
              <a:solidFill>
                <a:srgbClr val="FFFFFF"/>
              </a:solidFill>
            </a:endParaRPr>
          </a:p>
        </p:txBody>
      </p:sp>
      <p:sp>
        <p:nvSpPr>
          <p:cNvPr id="3" name="Content Placeholder 2">
            <a:extLst>
              <a:ext uri="{FF2B5EF4-FFF2-40B4-BE49-F238E27FC236}">
                <a16:creationId xmlns:a16="http://schemas.microsoft.com/office/drawing/2014/main" id="{4DE19402-5210-4DEC-932B-9D86A374D242}"/>
              </a:ext>
            </a:extLst>
          </p:cNvPr>
          <p:cNvSpPr>
            <a:spLocks noGrp="1"/>
          </p:cNvSpPr>
          <p:nvPr>
            <p:ph idx="1"/>
          </p:nvPr>
        </p:nvSpPr>
        <p:spPr>
          <a:xfrm>
            <a:off x="6095999" y="882315"/>
            <a:ext cx="5254754" cy="5294647"/>
          </a:xfrm>
        </p:spPr>
        <p:txBody>
          <a:bodyPr vert="horz" lIns="91440" tIns="45720" rIns="91440" bIns="45720" rtlCol="0" anchor="t">
            <a:normAutofit lnSpcReduction="10000"/>
          </a:bodyPr>
          <a:lstStyle/>
          <a:p>
            <a:pPr marL="0" indent="0">
              <a:buNone/>
            </a:pPr>
            <a:endParaRPr lang="en-GB" b="1" dirty="0">
              <a:ea typeface="+mn-lt"/>
              <a:cs typeface="+mn-lt"/>
            </a:endParaRPr>
          </a:p>
          <a:p>
            <a:pPr marL="514350" indent="-514350">
              <a:buAutoNum type="arabicPeriod"/>
            </a:pPr>
            <a:r>
              <a:rPr lang="en-GB" dirty="0">
                <a:ea typeface="+mn-lt"/>
                <a:cs typeface="+mn-lt"/>
              </a:rPr>
              <a:t>Recognise the importance of early years for long-term health outcomes.</a:t>
            </a:r>
          </a:p>
          <a:p>
            <a:pPr marL="514350" indent="-514350">
              <a:buAutoNum type="arabicPeriod"/>
            </a:pPr>
            <a:endParaRPr lang="en-GB" dirty="0">
              <a:ea typeface="+mn-lt"/>
              <a:cs typeface="+mn-lt"/>
            </a:endParaRPr>
          </a:p>
          <a:p>
            <a:pPr marL="514350" indent="-514350">
              <a:buAutoNum type="arabicPeriod"/>
            </a:pPr>
            <a:r>
              <a:rPr lang="en-GB" dirty="0">
                <a:ea typeface="+mn-lt"/>
                <a:cs typeface="+mn-lt"/>
              </a:rPr>
              <a:t>State when brain development is most sensitive to experience. </a:t>
            </a:r>
          </a:p>
          <a:p>
            <a:pPr marL="514350" indent="-514350">
              <a:buAutoNum type="arabicPeriod"/>
            </a:pPr>
            <a:endParaRPr lang="en-GB" dirty="0">
              <a:cs typeface="Calibri"/>
            </a:endParaRPr>
          </a:p>
          <a:p>
            <a:pPr marL="514350" indent="-514350">
              <a:buAutoNum type="arabicPeriod"/>
            </a:pPr>
            <a:r>
              <a:rPr lang="en-GB" dirty="0">
                <a:ea typeface="+mn-lt"/>
                <a:cs typeface="+mn-lt"/>
              </a:rPr>
              <a:t>Describe what can be done to enhance resilience across the life course.</a:t>
            </a:r>
          </a:p>
          <a:p>
            <a:endParaRPr lang="en-GB" sz="2400" dirty="0">
              <a:ea typeface="+mn-lt"/>
              <a:cs typeface="+mn-lt"/>
            </a:endParaRPr>
          </a:p>
          <a:p>
            <a:endParaRPr lang="en-GB" sz="2400" dirty="0">
              <a:ea typeface="+mn-lt"/>
              <a:cs typeface="+mn-lt"/>
            </a:endParaRPr>
          </a:p>
        </p:txBody>
      </p:sp>
    </p:spTree>
    <p:extLst>
      <p:ext uri="{BB962C8B-B14F-4D97-AF65-F5344CB8AC3E}">
        <p14:creationId xmlns:p14="http://schemas.microsoft.com/office/powerpoint/2010/main" val="450444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D8E54F9-849C-4865-8C5E-FD967B81D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91AE6B3-1D2D-4C67-A4DB-888635B52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843706B-C40E-1843-BBFD-E5818715148C}"/>
              </a:ext>
            </a:extLst>
          </p:cNvPr>
          <p:cNvSpPr>
            <a:spLocks noGrp="1"/>
          </p:cNvSpPr>
          <p:nvPr>
            <p:ph type="ctrTitle"/>
          </p:nvPr>
        </p:nvSpPr>
        <p:spPr>
          <a:xfrm>
            <a:off x="1524000" y="929452"/>
            <a:ext cx="9144000" cy="2526738"/>
          </a:xfrm>
        </p:spPr>
        <p:txBody>
          <a:bodyPr>
            <a:normAutofit/>
          </a:bodyPr>
          <a:lstStyle/>
          <a:p>
            <a:r>
              <a:rPr lang="en-US" sz="6100">
                <a:solidFill>
                  <a:srgbClr val="FFFFFF"/>
                </a:solidFill>
              </a:rPr>
              <a:t>Lesson 1: Brain development in the early years</a:t>
            </a:r>
            <a:endParaRPr lang="en-US" sz="6100">
              <a:solidFill>
                <a:srgbClr val="FFFFFF"/>
              </a:solidFill>
              <a:cs typeface="Calibri Light"/>
            </a:endParaRPr>
          </a:p>
        </p:txBody>
      </p:sp>
      <p:sp>
        <p:nvSpPr>
          <p:cNvPr id="21" name="sketch line">
            <a:extLst>
              <a:ext uri="{FF2B5EF4-FFF2-40B4-BE49-F238E27FC236}">
                <a16:creationId xmlns:a16="http://schemas.microsoft.com/office/drawing/2014/main" id="{6D080EC2-42B5-4E04-BBF7-F0BC5CB7C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35665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5130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 indoor, person, teeth&#10;&#10;Description automatically generated">
            <a:extLst>
              <a:ext uri="{FF2B5EF4-FFF2-40B4-BE49-F238E27FC236}">
                <a16:creationId xmlns:a16="http://schemas.microsoft.com/office/drawing/2014/main" id="{5F7C70C1-0597-714A-8857-DE51DA5A5CD4}"/>
              </a:ext>
            </a:extLst>
          </p:cNvPr>
          <p:cNvPicPr>
            <a:picLocks noChangeAspect="1"/>
          </p:cNvPicPr>
          <p:nvPr/>
        </p:nvPicPr>
        <p:blipFill rotWithShape="1">
          <a:blip r:embed="rId3"/>
          <a:srcRect l="9757" t="9091" r="25607"/>
          <a:stretch/>
        </p:blipFill>
        <p:spPr>
          <a:xfrm>
            <a:off x="3523488" y="10"/>
            <a:ext cx="8668512" cy="6857990"/>
          </a:xfrm>
          <a:prstGeom prst="rect">
            <a:avLst/>
          </a:prstGeom>
        </p:spPr>
      </p:pic>
      <p:sp>
        <p:nvSpPr>
          <p:cNvPr id="27" name="Rectangle 2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591363-FCC9-064D-8CC0-1E86C8E68DF2}"/>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000"/>
              <a:t>Early years is important for long-term health outcomes. </a:t>
            </a:r>
            <a:br>
              <a:rPr lang="en-US" sz="3000"/>
            </a:br>
            <a:br>
              <a:rPr lang="en-US" sz="3000"/>
            </a:br>
            <a:br>
              <a:rPr lang="en-US" sz="3000"/>
            </a:br>
            <a:r>
              <a:rPr lang="en-US" sz="3000"/>
              <a:t>How do scientists know this?</a:t>
            </a:r>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056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EF0A7-51EE-7249-99DF-5A4F302F60A2}"/>
              </a:ext>
            </a:extLst>
          </p:cNvPr>
          <p:cNvSpPr>
            <a:spLocks noGrp="1"/>
          </p:cNvSpPr>
          <p:nvPr>
            <p:ph type="title"/>
          </p:nvPr>
        </p:nvSpPr>
        <p:spPr>
          <a:xfrm>
            <a:off x="-1" y="280271"/>
            <a:ext cx="10688596" cy="753152"/>
          </a:xfrm>
        </p:spPr>
        <p:txBody>
          <a:bodyPr vert="horz" lIns="91440" tIns="45720" rIns="91440" bIns="45720" rtlCol="0" anchor="b">
            <a:normAutofit/>
          </a:bodyPr>
          <a:lstStyle/>
          <a:p>
            <a:pPr algn="ctr"/>
            <a:r>
              <a:rPr lang="en-US" sz="3500" b="1" dirty="0"/>
              <a:t>T</a:t>
            </a:r>
            <a:r>
              <a:rPr lang="en-US" sz="3500" b="1" kern="1200" dirty="0">
                <a:latin typeface="+mj-lt"/>
                <a:ea typeface="+mj-ea"/>
                <a:cs typeface="+mj-cs"/>
              </a:rPr>
              <a:t>he ABC study</a:t>
            </a:r>
            <a:r>
              <a:rPr lang="en-US" sz="3500" b="1" dirty="0"/>
              <a:t> – an example of the evidence</a:t>
            </a:r>
            <a:endParaRPr lang="en-US" sz="3500" b="1" kern="1200" dirty="0">
              <a:latin typeface="+mj-lt"/>
              <a:ea typeface="+mj-ea"/>
              <a:cs typeface="+mj-cs"/>
            </a:endParaRPr>
          </a:p>
        </p:txBody>
      </p:sp>
      <p:sp>
        <p:nvSpPr>
          <p:cNvPr id="3" name="Content Placeholder 2">
            <a:extLst>
              <a:ext uri="{FF2B5EF4-FFF2-40B4-BE49-F238E27FC236}">
                <a16:creationId xmlns:a16="http://schemas.microsoft.com/office/drawing/2014/main" id="{DB29D224-4083-D545-A354-D76C84C304C2}"/>
              </a:ext>
            </a:extLst>
          </p:cNvPr>
          <p:cNvSpPr>
            <a:spLocks noGrp="1"/>
          </p:cNvSpPr>
          <p:nvPr>
            <p:ph idx="1"/>
          </p:nvPr>
        </p:nvSpPr>
        <p:spPr>
          <a:xfrm>
            <a:off x="6808574" y="1174638"/>
            <a:ext cx="5106854" cy="4156005"/>
          </a:xfrm>
          <a:solidFill>
            <a:srgbClr val="ED7D31"/>
          </a:solidFill>
        </p:spPr>
        <p:txBody>
          <a:bodyPr vert="horz" lIns="91440" tIns="45720" rIns="91440" bIns="45720" rtlCol="0" anchor="t">
            <a:normAutofit/>
          </a:bodyPr>
          <a:lstStyle/>
          <a:p>
            <a:pPr marL="457200" indent="-457200">
              <a:buFont typeface="+mj-lt"/>
              <a:buAutoNum type="arabicPeriod"/>
            </a:pPr>
            <a:endParaRPr lang="en-US" dirty="0">
              <a:solidFill>
                <a:schemeClr val="bg1"/>
              </a:solidFill>
            </a:endParaRPr>
          </a:p>
          <a:p>
            <a:pPr marL="514350" indent="-514350">
              <a:buAutoNum type="arabicParenR"/>
            </a:pPr>
            <a:r>
              <a:rPr lang="en-US" kern="1200" dirty="0">
                <a:solidFill>
                  <a:schemeClr val="bg1"/>
                </a:solidFill>
                <a:latin typeface="+mn-lt"/>
                <a:ea typeface="+mn-ea"/>
                <a:cs typeface="+mn-cs"/>
              </a:rPr>
              <a:t>Which group has the highest risk of high blood pressure at age 35?</a:t>
            </a:r>
          </a:p>
          <a:p>
            <a:pPr marL="514350" indent="-514350">
              <a:buAutoNum type="arabicParenR"/>
            </a:pPr>
            <a:r>
              <a:rPr lang="en-US" dirty="0">
                <a:solidFill>
                  <a:schemeClr val="bg1"/>
                </a:solidFill>
              </a:rPr>
              <a:t>Which groups is healthier?</a:t>
            </a:r>
          </a:p>
          <a:p>
            <a:pPr marL="0" indent="0">
              <a:buNone/>
            </a:pPr>
            <a:endParaRPr lang="en-US" kern="1200" dirty="0">
              <a:solidFill>
                <a:schemeClr val="bg1"/>
              </a:solidFill>
              <a:latin typeface="+mn-lt"/>
              <a:cs typeface="Calibri"/>
            </a:endParaRPr>
          </a:p>
          <a:p>
            <a:pPr marL="0" indent="0">
              <a:buNone/>
            </a:pPr>
            <a:r>
              <a:rPr lang="en-US" b="1" dirty="0">
                <a:solidFill>
                  <a:schemeClr val="bg1"/>
                </a:solidFill>
                <a:cs typeface="Calibri"/>
              </a:rPr>
              <a:t>Challenge: </a:t>
            </a:r>
            <a:r>
              <a:rPr lang="en-US" dirty="0">
                <a:solidFill>
                  <a:schemeClr val="bg1"/>
                </a:solidFill>
                <a:cs typeface="Calibri"/>
              </a:rPr>
              <a:t>what was the difference in the two groups early in their life?</a:t>
            </a:r>
            <a:endParaRPr lang="en-US" kern="1200" dirty="0">
              <a:solidFill>
                <a:schemeClr val="bg1"/>
              </a:solidFill>
              <a:latin typeface="+mn-lt"/>
              <a:cs typeface="Calibri"/>
            </a:endParaRPr>
          </a:p>
        </p:txBody>
      </p:sp>
      <p:sp>
        <p:nvSpPr>
          <p:cNvPr id="5" name="TextBox 4">
            <a:extLst>
              <a:ext uri="{FF2B5EF4-FFF2-40B4-BE49-F238E27FC236}">
                <a16:creationId xmlns:a16="http://schemas.microsoft.com/office/drawing/2014/main" id="{154D33C3-B556-844F-9517-35B6AB6DA30D}"/>
              </a:ext>
            </a:extLst>
          </p:cNvPr>
          <p:cNvSpPr txBox="1"/>
          <p:nvPr/>
        </p:nvSpPr>
        <p:spPr>
          <a:xfrm>
            <a:off x="34148" y="4410585"/>
            <a:ext cx="6774426" cy="21544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Control</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(A) = no intervention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I</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ntervention</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(B)= </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a childcare programme (8 weeks post birth until school), including: education, games, one-on-one caregiver attention, health care and nutrition.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Measures taken at age 35.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B0B1AD6-4114-0B44-BE5C-7C05C86B4680}"/>
              </a:ext>
            </a:extLst>
          </p:cNvPr>
          <p:cNvSpPr txBox="1"/>
          <p:nvPr/>
        </p:nvSpPr>
        <p:spPr>
          <a:xfrm>
            <a:off x="3856383" y="6515923"/>
            <a:ext cx="8335617"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Campbell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et 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Science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28 Mar 2014: Vol. 343, Issue 6178, pp. 1478-1485</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Table 11">
            <a:extLst>
              <a:ext uri="{FF2B5EF4-FFF2-40B4-BE49-F238E27FC236}">
                <a16:creationId xmlns:a16="http://schemas.microsoft.com/office/drawing/2014/main" id="{28C154BB-328F-B54A-B98F-3B361A0DC4F7}"/>
              </a:ext>
            </a:extLst>
          </p:cNvPr>
          <p:cNvGraphicFramePr>
            <a:graphicFrameLocks noGrp="1"/>
          </p:cNvGraphicFramePr>
          <p:nvPr>
            <p:extLst>
              <p:ext uri="{D42A27DB-BD31-4B8C-83A1-F6EECF244321}">
                <p14:modId xmlns:p14="http://schemas.microsoft.com/office/powerpoint/2010/main" val="514785179"/>
              </p:ext>
            </p:extLst>
          </p:nvPr>
        </p:nvGraphicFramePr>
        <p:xfrm>
          <a:off x="316157" y="2089883"/>
          <a:ext cx="6208629" cy="2160144"/>
        </p:xfrm>
        <a:graphic>
          <a:graphicData uri="http://schemas.openxmlformats.org/drawingml/2006/table">
            <a:tbl>
              <a:tblPr firstRow="1" bandRow="1">
                <a:tableStyleId>{912C8C85-51F0-491E-9774-3900AFEF0FD7}</a:tableStyleId>
              </a:tblPr>
              <a:tblGrid>
                <a:gridCol w="2311575">
                  <a:extLst>
                    <a:ext uri="{9D8B030D-6E8A-4147-A177-3AD203B41FA5}">
                      <a16:colId xmlns:a16="http://schemas.microsoft.com/office/drawing/2014/main" val="4021260134"/>
                    </a:ext>
                  </a:extLst>
                </a:gridCol>
                <a:gridCol w="1394414">
                  <a:extLst>
                    <a:ext uri="{9D8B030D-6E8A-4147-A177-3AD203B41FA5}">
                      <a16:colId xmlns:a16="http://schemas.microsoft.com/office/drawing/2014/main" val="1905747451"/>
                    </a:ext>
                  </a:extLst>
                </a:gridCol>
                <a:gridCol w="228287">
                  <a:extLst>
                    <a:ext uri="{9D8B030D-6E8A-4147-A177-3AD203B41FA5}">
                      <a16:colId xmlns:a16="http://schemas.microsoft.com/office/drawing/2014/main" val="1038933167"/>
                    </a:ext>
                  </a:extLst>
                </a:gridCol>
                <a:gridCol w="2274353">
                  <a:extLst>
                    <a:ext uri="{9D8B030D-6E8A-4147-A177-3AD203B41FA5}">
                      <a16:colId xmlns:a16="http://schemas.microsoft.com/office/drawing/2014/main" val="1834799915"/>
                    </a:ext>
                  </a:extLst>
                </a:gridCol>
              </a:tblGrid>
              <a:tr h="720048">
                <a:tc>
                  <a:txBody>
                    <a:bodyPr/>
                    <a:lstStyle/>
                    <a:p>
                      <a:endParaRPr lang="en-US" sz="2800" dirty="0"/>
                    </a:p>
                  </a:txBody>
                  <a:tcPr>
                    <a:solidFill>
                      <a:srgbClr val="ED7D31"/>
                    </a:solidFill>
                  </a:tcPr>
                </a:tc>
                <a:tc>
                  <a:txBody>
                    <a:bodyPr/>
                    <a:lstStyle/>
                    <a:p>
                      <a:endParaRPr lang="en-US" sz="2800" dirty="0"/>
                    </a:p>
                  </a:txBody>
                  <a:tcPr>
                    <a:solidFill>
                      <a:srgbClr val="ED7D31"/>
                    </a:solidFill>
                  </a:tcPr>
                </a:tc>
                <a:tc>
                  <a:txBody>
                    <a:bodyPr/>
                    <a:lstStyle/>
                    <a:p>
                      <a:endParaRPr lang="en-US" sz="2800"/>
                    </a:p>
                  </a:txBody>
                  <a:tcPr>
                    <a:solidFill>
                      <a:srgbClr val="ED7D31"/>
                    </a:solidFill>
                  </a:tcPr>
                </a:tc>
                <a:tc>
                  <a:txBody>
                    <a:bodyPr/>
                    <a:lstStyle/>
                    <a:p>
                      <a:r>
                        <a:rPr lang="en-US" sz="2800"/>
                        <a:t>Total</a:t>
                      </a:r>
                    </a:p>
                  </a:txBody>
                  <a:tcPr>
                    <a:solidFill>
                      <a:srgbClr val="ED7D31"/>
                    </a:solidFill>
                  </a:tcPr>
                </a:tc>
                <a:extLst>
                  <a:ext uri="{0D108BD9-81ED-4DB2-BD59-A6C34878D82A}">
                    <a16:rowId xmlns:a16="http://schemas.microsoft.com/office/drawing/2014/main" val="490899049"/>
                  </a:ext>
                </a:extLst>
              </a:tr>
              <a:tr h="720048">
                <a:tc>
                  <a:txBody>
                    <a:bodyPr/>
                    <a:lstStyle/>
                    <a:p>
                      <a:r>
                        <a:rPr lang="en-US" sz="2800" dirty="0"/>
                        <a:t>Group A</a:t>
                      </a:r>
                    </a:p>
                  </a:txBody>
                  <a:tcPr>
                    <a:noFill/>
                  </a:tcPr>
                </a:tc>
                <a:tc>
                  <a:txBody>
                    <a:bodyPr/>
                    <a:lstStyle/>
                    <a:p>
                      <a:endParaRPr lang="en-US" sz="2800" dirty="0"/>
                    </a:p>
                  </a:txBody>
                  <a:tcPr/>
                </a:tc>
                <a:tc>
                  <a:txBody>
                    <a:bodyPr/>
                    <a:lstStyle/>
                    <a:p>
                      <a:endParaRPr lang="en-US" sz="2800" dirty="0"/>
                    </a:p>
                  </a:txBody>
                  <a:tcPr/>
                </a:tc>
                <a:tc>
                  <a:txBody>
                    <a:bodyPr/>
                    <a:lstStyle/>
                    <a:p>
                      <a:r>
                        <a:rPr lang="en-US" sz="2800" dirty="0"/>
                        <a:t>35.5%</a:t>
                      </a:r>
                    </a:p>
                  </a:txBody>
                  <a:tcPr/>
                </a:tc>
                <a:extLst>
                  <a:ext uri="{0D108BD9-81ED-4DB2-BD59-A6C34878D82A}">
                    <a16:rowId xmlns:a16="http://schemas.microsoft.com/office/drawing/2014/main" val="2300188627"/>
                  </a:ext>
                </a:extLst>
              </a:tr>
              <a:tr h="720048">
                <a:tc>
                  <a:txBody>
                    <a:bodyPr/>
                    <a:lstStyle/>
                    <a:p>
                      <a:r>
                        <a:rPr lang="en-US" sz="2800" dirty="0"/>
                        <a:t>Group B</a:t>
                      </a:r>
                    </a:p>
                  </a:txBody>
                  <a:tcPr/>
                </a:tc>
                <a:tc>
                  <a:txBody>
                    <a:bodyPr/>
                    <a:lstStyle/>
                    <a:p>
                      <a:endParaRPr lang="en-US" sz="2800"/>
                    </a:p>
                  </a:txBody>
                  <a:tcPr/>
                </a:tc>
                <a:tc>
                  <a:txBody>
                    <a:bodyPr/>
                    <a:lstStyle/>
                    <a:p>
                      <a:endParaRPr lang="en-US" sz="2800" dirty="0"/>
                    </a:p>
                  </a:txBody>
                  <a:tcPr/>
                </a:tc>
                <a:tc>
                  <a:txBody>
                    <a:bodyPr/>
                    <a:lstStyle/>
                    <a:p>
                      <a:r>
                        <a:rPr lang="en-US" sz="2800" dirty="0"/>
                        <a:t>16.2%</a:t>
                      </a:r>
                    </a:p>
                  </a:txBody>
                  <a:tcPr/>
                </a:tc>
                <a:extLst>
                  <a:ext uri="{0D108BD9-81ED-4DB2-BD59-A6C34878D82A}">
                    <a16:rowId xmlns:a16="http://schemas.microsoft.com/office/drawing/2014/main" val="153858851"/>
                  </a:ext>
                </a:extLst>
              </a:tr>
            </a:tbl>
          </a:graphicData>
        </a:graphic>
      </p:graphicFrame>
      <p:sp>
        <p:nvSpPr>
          <p:cNvPr id="13" name="Rectangle 12">
            <a:extLst>
              <a:ext uri="{FF2B5EF4-FFF2-40B4-BE49-F238E27FC236}">
                <a16:creationId xmlns:a16="http://schemas.microsoft.com/office/drawing/2014/main" id="{AE801ADC-BEB6-B945-A23C-959A43E8FFB6}"/>
              </a:ext>
            </a:extLst>
          </p:cNvPr>
          <p:cNvSpPr/>
          <p:nvPr/>
        </p:nvSpPr>
        <p:spPr>
          <a:xfrm>
            <a:off x="276572" y="1258886"/>
            <a:ext cx="6208629" cy="830997"/>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High blood pressure </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lang="en-GB" sz="2000" dirty="0">
                <a:solidFill>
                  <a:prstClr val="black"/>
                </a:solidFill>
                <a:latin typeface="Calibri" panose="020F0502020204030204" pitchFamily="34" charset="0"/>
              </a:rPr>
              <a:t>with increased</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risk of heart attack or stroke)</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5063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6684A9-BBA2-F940-808B-50CBFBD633B0}"/>
              </a:ext>
            </a:extLst>
          </p:cNvPr>
          <p:cNvSpPr>
            <a:spLocks noGrp="1"/>
          </p:cNvSpPr>
          <p:nvPr>
            <p:ph type="title"/>
          </p:nvPr>
        </p:nvSpPr>
        <p:spPr>
          <a:xfrm>
            <a:off x="686834" y="1153572"/>
            <a:ext cx="3200400" cy="4461163"/>
          </a:xfrm>
        </p:spPr>
        <p:txBody>
          <a:bodyPr>
            <a:normAutofit/>
          </a:bodyPr>
          <a:lstStyle/>
          <a:p>
            <a:r>
              <a:rPr lang="en-US">
                <a:solidFill>
                  <a:srgbClr val="FFFFFF"/>
                </a:solidFill>
              </a:rPr>
              <a:t>Conclusions from research</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3F0A740-0423-C64C-A62B-62B4F02120F0}"/>
              </a:ext>
            </a:extLst>
          </p:cNvPr>
          <p:cNvSpPr>
            <a:spLocks noGrp="1"/>
          </p:cNvSpPr>
          <p:nvPr>
            <p:ph idx="1"/>
          </p:nvPr>
        </p:nvSpPr>
        <p:spPr>
          <a:xfrm>
            <a:off x="4447308" y="591344"/>
            <a:ext cx="6906491" cy="5585619"/>
          </a:xfrm>
        </p:spPr>
        <p:txBody>
          <a:bodyPr anchor="ctr">
            <a:normAutofit/>
          </a:bodyPr>
          <a:lstStyle/>
          <a:p>
            <a:r>
              <a:rPr lang="en-GB" dirty="0"/>
              <a:t>Caregiver-child relationships are really important and have a life-long impact. </a:t>
            </a:r>
          </a:p>
          <a:p>
            <a:r>
              <a:rPr lang="en-GB" dirty="0"/>
              <a:t>Change is always possible, but it gets much harder as the child gets older. </a:t>
            </a:r>
          </a:p>
          <a:p>
            <a:r>
              <a:rPr lang="en-GB" dirty="0"/>
              <a:t>The brain is very sensitive 0-5 and 11-25, so… </a:t>
            </a:r>
          </a:p>
          <a:p>
            <a:r>
              <a:rPr lang="en-GB" dirty="0"/>
              <a:t>Other factors are also important!</a:t>
            </a:r>
          </a:p>
        </p:txBody>
      </p:sp>
    </p:spTree>
    <p:extLst>
      <p:ext uri="{BB962C8B-B14F-4D97-AF65-F5344CB8AC3E}">
        <p14:creationId xmlns:p14="http://schemas.microsoft.com/office/powerpoint/2010/main" val="2474917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A15B63-A8C7-904A-9397-846F8A522CDE}"/>
              </a:ext>
            </a:extLst>
          </p:cNvPr>
          <p:cNvSpPr>
            <a:spLocks noGrp="1"/>
          </p:cNvSpPr>
          <p:nvPr>
            <p:ph type="title"/>
          </p:nvPr>
        </p:nvSpPr>
        <p:spPr>
          <a:xfrm>
            <a:off x="838200" y="365125"/>
            <a:ext cx="5393361" cy="1325563"/>
          </a:xfrm>
        </p:spPr>
        <p:txBody>
          <a:bodyPr>
            <a:noAutofit/>
          </a:bodyPr>
          <a:lstStyle/>
          <a:p>
            <a:r>
              <a:rPr lang="en-US" sz="4800"/>
              <a:t>Questions for discussion:</a:t>
            </a:r>
          </a:p>
        </p:txBody>
      </p:sp>
      <p:sp>
        <p:nvSpPr>
          <p:cNvPr id="19" name="Freeform: Shape 18">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02389E2-D36B-DA47-ACC0-1936641AA71D}"/>
              </a:ext>
            </a:extLst>
          </p:cNvPr>
          <p:cNvSpPr>
            <a:spLocks noGrp="1"/>
          </p:cNvSpPr>
          <p:nvPr>
            <p:ph idx="1"/>
          </p:nvPr>
        </p:nvSpPr>
        <p:spPr>
          <a:xfrm>
            <a:off x="216980" y="1825625"/>
            <a:ext cx="6014582" cy="4351338"/>
          </a:xfrm>
        </p:spPr>
        <p:txBody>
          <a:bodyPr vert="horz" lIns="91440" tIns="45720" rIns="91440" bIns="45720" rtlCol="0" anchor="t">
            <a:normAutofit/>
          </a:bodyPr>
          <a:lstStyle/>
          <a:p>
            <a:pPr marL="457200" indent="-457200" fontAlgn="base">
              <a:buAutoNum type="arabicPeriod"/>
            </a:pPr>
            <a:r>
              <a:rPr lang="en-GB" sz="2400" dirty="0"/>
              <a:t>What factors affect brain development? </a:t>
            </a:r>
            <a:endParaRPr lang="en-US" sz="2400" dirty="0"/>
          </a:p>
          <a:p>
            <a:pPr marL="457200" indent="-457200" fontAlgn="base">
              <a:buAutoNum type="arabicPeriod"/>
            </a:pPr>
            <a:r>
              <a:rPr lang="en-GB" sz="2400" dirty="0"/>
              <a:t>What is meant by toxic stress? </a:t>
            </a:r>
            <a:endParaRPr lang="en-GB" sz="2400" dirty="0">
              <a:cs typeface="Calibri" panose="020F0502020204030204"/>
            </a:endParaRPr>
          </a:p>
          <a:p>
            <a:pPr marL="457200" indent="-457200" fontAlgn="base">
              <a:buAutoNum type="arabicPeriod"/>
            </a:pPr>
            <a:r>
              <a:rPr lang="en-GB" sz="2400" dirty="0"/>
              <a:t>What is meant by resilience? What can we do to help to build resilience? </a:t>
            </a:r>
            <a:endParaRPr lang="en-GB" sz="2400" dirty="0">
              <a:cs typeface="Calibri" panose="020F0502020204030204"/>
            </a:endParaRPr>
          </a:p>
          <a:p>
            <a:pPr marL="457200" indent="-457200" fontAlgn="base">
              <a:buAutoNum type="arabicPeriod"/>
            </a:pPr>
            <a:r>
              <a:rPr lang="en-GB" sz="2400" dirty="0"/>
              <a:t>When are the brain’s two main periods of sensitivity to experience? </a:t>
            </a:r>
            <a:endParaRPr lang="en-GB" sz="2400" dirty="0">
              <a:cs typeface="Calibri"/>
            </a:endParaRPr>
          </a:p>
          <a:p>
            <a:pPr marL="457200" indent="-457200">
              <a:buAutoNum type="arabicPeriod"/>
            </a:pPr>
            <a:endParaRPr lang="en-GB" sz="2400" dirty="0"/>
          </a:p>
          <a:p>
            <a:pPr marL="0" indent="0" fontAlgn="base">
              <a:buNone/>
            </a:pPr>
            <a:r>
              <a:rPr lang="en-GB" sz="2400" dirty="0"/>
              <a:t>Brains: journey to resilience (7.44)  </a:t>
            </a:r>
            <a:endParaRPr lang="en-GB" sz="2400" dirty="0">
              <a:cs typeface="Calibri"/>
            </a:endParaRPr>
          </a:p>
          <a:p>
            <a:pPr marL="0" indent="0" fontAlgn="base">
              <a:buNone/>
            </a:pPr>
            <a:r>
              <a:rPr lang="en-GB" sz="2000" u="sng" dirty="0">
                <a:hlinkClick r:id="rId2"/>
              </a:rPr>
              <a:t>https://www.albertafamilywellness.org/resources/video/brains-journey-to-resilience</a:t>
            </a:r>
            <a:r>
              <a:rPr lang="en-GB" sz="2000" dirty="0"/>
              <a:t> </a:t>
            </a:r>
            <a:endParaRPr lang="en-GB" sz="2000" dirty="0">
              <a:cs typeface="Calibri"/>
            </a:endParaRPr>
          </a:p>
          <a:p>
            <a:pPr marL="0" indent="0" fontAlgn="base">
              <a:buNone/>
            </a:pPr>
            <a:endParaRPr lang="en-GB" sz="2400" dirty="0"/>
          </a:p>
          <a:p>
            <a:endParaRPr lang="en-US" sz="2400" dirty="0"/>
          </a:p>
        </p:txBody>
      </p:sp>
      <p:sp>
        <p:nvSpPr>
          <p:cNvPr id="21" name="Oval 20">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 indoor&#10;&#10;Description automatically generated">
            <a:extLst>
              <a:ext uri="{FF2B5EF4-FFF2-40B4-BE49-F238E27FC236}">
                <a16:creationId xmlns:a16="http://schemas.microsoft.com/office/drawing/2014/main" id="{933980AD-89C7-304B-9031-BDC92FB9E263}"/>
              </a:ext>
            </a:extLst>
          </p:cNvPr>
          <p:cNvPicPr>
            <a:picLocks noChangeAspect="1"/>
          </p:cNvPicPr>
          <p:nvPr/>
        </p:nvPicPr>
        <p:blipFill rotWithShape="1">
          <a:blip r:embed="rId3"/>
          <a:srcRect t="3387" r="3" b="3"/>
          <a:stretch/>
        </p:blipFill>
        <p:spPr>
          <a:xfrm>
            <a:off x="6620483" y="1829185"/>
            <a:ext cx="5215985" cy="305045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3" name="Freeform: Shape 22">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23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A15B63-A8C7-904A-9397-846F8A522CDE}"/>
              </a:ext>
            </a:extLst>
          </p:cNvPr>
          <p:cNvSpPr>
            <a:spLocks noGrp="1"/>
          </p:cNvSpPr>
          <p:nvPr>
            <p:ph type="title"/>
          </p:nvPr>
        </p:nvSpPr>
        <p:spPr>
          <a:xfrm>
            <a:off x="838200" y="365125"/>
            <a:ext cx="10515600" cy="1325563"/>
          </a:xfrm>
        </p:spPr>
        <p:txBody>
          <a:bodyPr>
            <a:normAutofit/>
          </a:bodyPr>
          <a:lstStyle/>
          <a:p>
            <a:r>
              <a:rPr lang="en-US" sz="5400" dirty="0"/>
              <a:t>Answers: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02389E2-D36B-DA47-ACC0-1936641AA71D}"/>
              </a:ext>
            </a:extLst>
          </p:cNvPr>
          <p:cNvSpPr>
            <a:spLocks noGrp="1"/>
          </p:cNvSpPr>
          <p:nvPr>
            <p:ph idx="1"/>
          </p:nvPr>
        </p:nvSpPr>
        <p:spPr>
          <a:xfrm>
            <a:off x="499872" y="1929384"/>
            <a:ext cx="10853928" cy="4251960"/>
          </a:xfrm>
        </p:spPr>
        <p:txBody>
          <a:bodyPr vert="horz" lIns="91440" tIns="45720" rIns="91440" bIns="45720" rtlCol="0">
            <a:noAutofit/>
          </a:bodyPr>
          <a:lstStyle/>
          <a:p>
            <a:pPr marL="457200" indent="-457200" fontAlgn="base">
              <a:buAutoNum type="arabicPeriod"/>
            </a:pPr>
            <a:endParaRPr lang="en-GB" sz="2400" dirty="0">
              <a:cs typeface="Calibri"/>
            </a:endParaRPr>
          </a:p>
          <a:p>
            <a:pPr marL="457200" indent="-457200">
              <a:buAutoNum type="arabicPeriod"/>
            </a:pPr>
            <a:r>
              <a:rPr lang="en-GB" sz="2400" dirty="0">
                <a:cs typeface="Calibri"/>
              </a:rPr>
              <a:t>Genes and life experiences individuals have; important people in someone's life; strong brain architecture.</a:t>
            </a:r>
          </a:p>
          <a:p>
            <a:pPr marL="457200" indent="-457200" fontAlgn="base">
              <a:buAutoNum type="arabicPeriod"/>
            </a:pPr>
            <a:r>
              <a:rPr lang="en-GB" sz="2400" dirty="0">
                <a:cs typeface="Calibri"/>
              </a:rPr>
              <a:t>When the fight or flight system kicks in and stress hormones (like cortisol) are too high for too long. This is toxic if it has negative effects on development of the brain and body. </a:t>
            </a:r>
          </a:p>
          <a:p>
            <a:pPr marL="457200" indent="-457200" fontAlgn="base">
              <a:buAutoNum type="arabicPeriod"/>
            </a:pPr>
            <a:r>
              <a:rPr lang="en-GB" sz="2400" dirty="0">
                <a:cs typeface="Calibri"/>
              </a:rPr>
              <a:t>The brain's ability to maintain good functioning in the face of serious adversity. Tips the balance towards positive outcomes. Some are born with more resilience than others, but it can also be built over time. To help build resilience we can increase the number of positive experiences in life e.g. responsive relationships and safe environments . We can also try to prevent negative experiences from increasing. </a:t>
            </a:r>
          </a:p>
          <a:p>
            <a:pPr marL="457200" indent="-457200" fontAlgn="base">
              <a:buAutoNum type="arabicPeriod"/>
            </a:pPr>
            <a:r>
              <a:rPr lang="en-GB" sz="2400" dirty="0"/>
              <a:t>Early childhood (0-5) and adolescence (11 – 25) </a:t>
            </a:r>
            <a:endParaRPr lang="en-GB" sz="2400" dirty="0">
              <a:cs typeface="Calibri" panose="020F0502020204030204"/>
            </a:endParaRPr>
          </a:p>
          <a:p>
            <a:pPr marL="342900" indent="-342900">
              <a:buAutoNum type="arabicPeriod"/>
            </a:pPr>
            <a:endParaRPr lang="en-US" sz="2400" dirty="0">
              <a:cs typeface="Calibri" panose="020F0502020204030204"/>
            </a:endParaRPr>
          </a:p>
          <a:p>
            <a:pPr marL="342900" indent="-342900" fontAlgn="base">
              <a:buAutoNum type="arabicPeriod"/>
            </a:pPr>
            <a:endParaRPr lang="en-GB" sz="2400" dirty="0">
              <a:cs typeface="Calibri" panose="020F0502020204030204"/>
            </a:endParaRPr>
          </a:p>
          <a:p>
            <a:pPr marL="342900" indent="-342900">
              <a:buAutoNum type="arabicPeriod"/>
            </a:pPr>
            <a:endParaRPr lang="en-US" sz="2400" dirty="0">
              <a:cs typeface="Calibri" panose="020F0502020204030204"/>
            </a:endParaRPr>
          </a:p>
        </p:txBody>
      </p:sp>
    </p:spTree>
    <p:extLst>
      <p:ext uri="{BB962C8B-B14F-4D97-AF65-F5344CB8AC3E}">
        <p14:creationId xmlns:p14="http://schemas.microsoft.com/office/powerpoint/2010/main" val="184987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2B20F5-9119-8349-9EE3-4B4A3FAC9FCB}"/>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kern="1200">
                <a:latin typeface="+mj-lt"/>
                <a:ea typeface="+mj-ea"/>
                <a:cs typeface="+mj-cs"/>
              </a:rPr>
              <a:t>Neuroplasticity over the lifetime</a:t>
            </a:r>
            <a:r>
              <a:rPr lang="en-US" sz="4100"/>
              <a:t> </a:t>
            </a:r>
            <a:endParaRPr lang="en-US" sz="4100" kern="1200">
              <a:solidFill>
                <a:schemeClr val="tx1"/>
              </a:solidFill>
              <a:latin typeface="+mj-lt"/>
              <a:ea typeface="+mj-ea"/>
              <a:cs typeface="+mj-cs"/>
            </a:endParaRPr>
          </a:p>
        </p:txBody>
      </p:sp>
      <p:sp>
        <p:nvSpPr>
          <p:cNvPr id="7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a:extLst>
              <a:ext uri="{FF2B5EF4-FFF2-40B4-BE49-F238E27FC236}">
                <a16:creationId xmlns:a16="http://schemas.microsoft.com/office/drawing/2014/main" id="{B367633C-5713-364F-9442-EE90B3620EA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94038" y="1807770"/>
            <a:ext cx="7214616" cy="5050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735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528AC6-1C57-304E-8FB4-67CAE87DBC14}"/>
              </a:ext>
            </a:extLst>
          </p:cNvPr>
          <p:cNvSpPr>
            <a:spLocks noGrp="1"/>
          </p:cNvSpPr>
          <p:nvPr>
            <p:ph type="title"/>
          </p:nvPr>
        </p:nvSpPr>
        <p:spPr>
          <a:xfrm>
            <a:off x="3979223" y="118276"/>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Quiz and evaluation </a:t>
            </a:r>
          </a:p>
        </p:txBody>
      </p:sp>
      <p:sp>
        <p:nvSpPr>
          <p:cNvPr id="3" name="Content Placeholder 2">
            <a:extLst>
              <a:ext uri="{FF2B5EF4-FFF2-40B4-BE49-F238E27FC236}">
                <a16:creationId xmlns:a16="http://schemas.microsoft.com/office/drawing/2014/main" id="{DE6B359D-EB5C-554F-B8CE-CE15BCD9A525}"/>
              </a:ext>
            </a:extLst>
          </p:cNvPr>
          <p:cNvSpPr>
            <a:spLocks noGrp="1"/>
          </p:cNvSpPr>
          <p:nvPr>
            <p:ph idx="1"/>
          </p:nvPr>
        </p:nvSpPr>
        <p:spPr>
          <a:xfrm>
            <a:off x="3050174" y="4377087"/>
            <a:ext cx="9038370" cy="1329443"/>
          </a:xfrm>
        </p:spPr>
        <p:txBody>
          <a:bodyPr vert="horz" lIns="91440" tIns="45720" rIns="91440" bIns="45720" rtlCol="0" anchor="t">
            <a:normAutofit/>
          </a:bodyPr>
          <a:lstStyle/>
          <a:p>
            <a:pPr marL="0" indent="0" algn="r">
              <a:buNone/>
            </a:pPr>
            <a:r>
              <a:rPr lang="en-US" sz="2400" dirty="0">
                <a:ea typeface="+mn-lt"/>
                <a:cs typeface="+mn-lt"/>
                <a:hlinkClick r:id="rId2"/>
              </a:rPr>
              <a:t>https://oxford.onlinesurveys.ac.uk/pre-pilot-pupil-survey-post-lesson-</a:t>
            </a:r>
            <a:r>
              <a:rPr lang="en-US" sz="2400" dirty="0"/>
              <a:t> </a:t>
            </a:r>
            <a:endParaRPr lang="en-US" dirty="0">
              <a:ea typeface="+mn-ea"/>
              <a:cs typeface="+mn-cs"/>
            </a:endParaRPr>
          </a:p>
        </p:txBody>
      </p:sp>
    </p:spTree>
    <p:extLst>
      <p:ext uri="{BB962C8B-B14F-4D97-AF65-F5344CB8AC3E}">
        <p14:creationId xmlns:p14="http://schemas.microsoft.com/office/powerpoint/2010/main" val="721774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C91548-1E2E-4F09-8629-720FC3A63EAE}"/>
              </a:ext>
            </a:extLst>
          </p:cNvPr>
          <p:cNvSpPr>
            <a:spLocks noGrp="1"/>
          </p:cNvSpPr>
          <p:nvPr>
            <p:ph type="title"/>
          </p:nvPr>
        </p:nvSpPr>
        <p:spPr>
          <a:xfrm>
            <a:off x="841246" y="673770"/>
            <a:ext cx="3053283" cy="2414488"/>
          </a:xfrm>
        </p:spPr>
        <p:txBody>
          <a:bodyPr anchor="t">
            <a:normAutofit/>
          </a:bodyPr>
          <a:lstStyle/>
          <a:p>
            <a:r>
              <a:rPr lang="en-GB" sz="5400">
                <a:solidFill>
                  <a:srgbClr val="FFFFFF"/>
                </a:solidFill>
                <a:cs typeface="Calibri Light"/>
              </a:rPr>
              <a:t>Learning  objectives</a:t>
            </a:r>
            <a:endParaRPr lang="en-GB" sz="5400">
              <a:solidFill>
                <a:srgbClr val="FFFFFF"/>
              </a:solidFill>
            </a:endParaRPr>
          </a:p>
        </p:txBody>
      </p:sp>
      <p:sp>
        <p:nvSpPr>
          <p:cNvPr id="3" name="Content Placeholder 2">
            <a:extLst>
              <a:ext uri="{FF2B5EF4-FFF2-40B4-BE49-F238E27FC236}">
                <a16:creationId xmlns:a16="http://schemas.microsoft.com/office/drawing/2014/main" id="{BD10DB97-3209-4E29-81A7-2211D3E815E8}"/>
              </a:ext>
            </a:extLst>
          </p:cNvPr>
          <p:cNvSpPr>
            <a:spLocks noGrp="1"/>
          </p:cNvSpPr>
          <p:nvPr>
            <p:ph idx="1"/>
          </p:nvPr>
        </p:nvSpPr>
        <p:spPr>
          <a:xfrm>
            <a:off x="6095999" y="882315"/>
            <a:ext cx="5254754" cy="5294647"/>
          </a:xfrm>
        </p:spPr>
        <p:txBody>
          <a:bodyPr vert="horz" lIns="91440" tIns="45720" rIns="91440" bIns="45720" rtlCol="0" anchor="t">
            <a:normAutofit/>
          </a:bodyPr>
          <a:lstStyle/>
          <a:p>
            <a:pPr marL="514350" indent="-514350">
              <a:buAutoNum type="arabicPeriod"/>
            </a:pPr>
            <a:r>
              <a:rPr lang="en-GB" sz="3200">
                <a:cs typeface="Calibri"/>
              </a:rPr>
              <a:t>Describe the process of brain development</a:t>
            </a:r>
            <a:endParaRPr lang="en-US">
              <a:cs typeface="Calibri" panose="020F0502020204030204"/>
            </a:endParaRPr>
          </a:p>
          <a:p>
            <a:pPr marL="514350" indent="-514350">
              <a:buAutoNum type="arabicPeriod"/>
            </a:pPr>
            <a:endParaRPr lang="en-GB" sz="3200">
              <a:cs typeface="Calibri"/>
            </a:endParaRPr>
          </a:p>
          <a:p>
            <a:pPr marL="514350" indent="-514350">
              <a:buAutoNum type="arabicPeriod"/>
            </a:pPr>
            <a:r>
              <a:rPr lang="en-GB" sz="3200">
                <a:cs typeface="Calibri"/>
              </a:rPr>
              <a:t>Explain the importance of genetics and the environment in brain development</a:t>
            </a:r>
          </a:p>
          <a:p>
            <a:pPr marL="514350" indent="-514350">
              <a:buAutoNum type="arabicPeriod"/>
            </a:pPr>
            <a:endParaRPr lang="en-GB" sz="3200">
              <a:cs typeface="Calibri"/>
            </a:endParaRPr>
          </a:p>
          <a:p>
            <a:pPr marL="514350" indent="-514350">
              <a:buAutoNum type="arabicPeriod"/>
            </a:pPr>
            <a:r>
              <a:rPr lang="en-GB" sz="3200">
                <a:cs typeface="Calibri"/>
              </a:rPr>
              <a:t>Define neuroplasticity</a:t>
            </a:r>
            <a:endParaRPr lang="en-GB">
              <a:cs typeface="Calibri" panose="020F0502020204030204"/>
            </a:endParaRPr>
          </a:p>
        </p:txBody>
      </p:sp>
    </p:spTree>
    <p:extLst>
      <p:ext uri="{BB962C8B-B14F-4D97-AF65-F5344CB8AC3E}">
        <p14:creationId xmlns:p14="http://schemas.microsoft.com/office/powerpoint/2010/main" val="2207905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4"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85700F-3B22-4861-85DE-C49BE35DF697}"/>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4000">
                <a:latin typeface="Calibri Light"/>
                <a:cs typeface="Calibri Light"/>
              </a:rPr>
              <a:t>What can babies do?</a:t>
            </a:r>
            <a:br>
              <a:rPr lang="en-US" sz="2200">
                <a:latin typeface="Calibri"/>
                <a:cs typeface="Calibri Light"/>
              </a:rPr>
            </a:br>
            <a:br>
              <a:rPr lang="en-US" sz="2200">
                <a:latin typeface="Calibri"/>
                <a:cs typeface="Calibri Light"/>
              </a:rPr>
            </a:br>
            <a:br>
              <a:rPr lang="en-US" sz="2200" i="1">
                <a:cs typeface="Calibri Light"/>
              </a:rPr>
            </a:br>
            <a:r>
              <a:rPr lang="en-US" sz="2200" i="1">
                <a:cs typeface="Calibri Light"/>
              </a:rPr>
              <a:t> </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9">
            <a:extLst>
              <a:ext uri="{FF2B5EF4-FFF2-40B4-BE49-F238E27FC236}">
                <a16:creationId xmlns:a16="http://schemas.microsoft.com/office/drawing/2014/main" id="{21F0CFE3-818A-4C78-AE7E-BE30C32BCA06}"/>
              </a:ext>
            </a:extLst>
          </p:cNvPr>
          <p:cNvSpPr>
            <a:spLocks noGrp="1"/>
          </p:cNvSpPr>
          <p:nvPr>
            <p:ph idx="1"/>
          </p:nvPr>
        </p:nvSpPr>
        <p:spPr>
          <a:xfrm>
            <a:off x="640080" y="2872899"/>
            <a:ext cx="4585175" cy="3320668"/>
          </a:xfrm>
        </p:spPr>
        <p:txBody>
          <a:bodyPr vert="horz" lIns="91440" tIns="45720" rIns="91440" bIns="45720" rtlCol="0" anchor="t">
            <a:normAutofit/>
          </a:bodyPr>
          <a:lstStyle/>
          <a:p>
            <a:pPr marL="0" indent="0">
              <a:buNone/>
            </a:pPr>
            <a:r>
              <a:rPr lang="en-US" sz="2200" dirty="0">
                <a:cs typeface="Calibri"/>
              </a:rPr>
              <a:t>Which 3 words did you use to describe babies in the pre-lesson questions?</a:t>
            </a:r>
            <a:endParaRPr lang="en-US" dirty="0"/>
          </a:p>
          <a:p>
            <a:pPr marL="0" indent="0">
              <a:buNone/>
            </a:pPr>
            <a:endParaRPr lang="en-US" sz="2200" dirty="0">
              <a:cs typeface="Calibri"/>
            </a:endParaRPr>
          </a:p>
        </p:txBody>
      </p:sp>
    </p:spTree>
    <p:extLst>
      <p:ext uri="{BB962C8B-B14F-4D97-AF65-F5344CB8AC3E}">
        <p14:creationId xmlns:p14="http://schemas.microsoft.com/office/powerpoint/2010/main" val="4090866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2" name="Rectangle 2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85700F-3B22-4861-85DE-C49BE35DF697}"/>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t>Hands up if...</a:t>
            </a:r>
            <a:br>
              <a:rPr lang="en-US" sz="5400"/>
            </a:br>
            <a:endParaRPr lang="en-US" sz="5400">
              <a:cs typeface="Calibri Light"/>
            </a:endParaRPr>
          </a:p>
        </p:txBody>
      </p:sp>
      <p:sp>
        <p:nvSpPr>
          <p:cNvPr id="2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5">
            <a:extLst>
              <a:ext uri="{FF2B5EF4-FFF2-40B4-BE49-F238E27FC236}">
                <a16:creationId xmlns:a16="http://schemas.microsoft.com/office/drawing/2014/main" id="{FF399F47-E5F3-497B-91A7-9CE181179CDA}"/>
              </a:ext>
            </a:extLst>
          </p:cNvPr>
          <p:cNvSpPr>
            <a:spLocks noGrp="1"/>
          </p:cNvSpPr>
          <p:nvPr>
            <p:ph idx="1"/>
          </p:nvPr>
        </p:nvSpPr>
        <p:spPr>
          <a:xfrm>
            <a:off x="5297762" y="2706624"/>
            <a:ext cx="6251110" cy="3483864"/>
          </a:xfrm>
        </p:spPr>
        <p:txBody>
          <a:bodyPr vert="horz" lIns="91440" tIns="45720" rIns="91440" bIns="45720" rtlCol="0" anchor="t">
            <a:normAutofit/>
          </a:bodyPr>
          <a:lstStyle/>
          <a:p>
            <a:r>
              <a:rPr lang="en-US" sz="2400">
                <a:cs typeface="Calibri"/>
              </a:rPr>
              <a:t>You have a sibling that is aged 0-5 years</a:t>
            </a:r>
          </a:p>
          <a:p>
            <a:endParaRPr lang="en-US" sz="2400">
              <a:ea typeface="+mn-lt"/>
              <a:cs typeface="+mn-lt"/>
            </a:endParaRPr>
          </a:p>
          <a:p>
            <a:r>
              <a:rPr lang="en-GB" sz="2400">
                <a:ea typeface="+mn-lt"/>
                <a:cs typeface="+mn-lt"/>
              </a:rPr>
              <a:t>You have regular contact with a child of 0-5 years e.g. a cousin... friend... neighbour.</a:t>
            </a:r>
            <a:endParaRPr lang="en-US" sz="2400">
              <a:ea typeface="+mn-lt"/>
              <a:cs typeface="+mn-lt"/>
            </a:endParaRPr>
          </a:p>
          <a:p>
            <a:pPr marL="0" indent="0">
              <a:buNone/>
            </a:pPr>
            <a:endParaRPr lang="en-GB" sz="2200">
              <a:ea typeface="+mn-lt"/>
              <a:cs typeface="+mn-lt"/>
            </a:endParaRPr>
          </a:p>
          <a:p>
            <a:endParaRPr lang="en-US" sz="2200">
              <a:cs typeface="Calibri"/>
            </a:endParaRPr>
          </a:p>
          <a:p>
            <a:endParaRPr lang="en-US" sz="2200">
              <a:cs typeface="Calibri"/>
            </a:endParaRPr>
          </a:p>
        </p:txBody>
      </p:sp>
    </p:spTree>
    <p:extLst>
      <p:ext uri="{BB962C8B-B14F-4D97-AF65-F5344CB8AC3E}">
        <p14:creationId xmlns:p14="http://schemas.microsoft.com/office/powerpoint/2010/main" val="21260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F02D21-86A0-4F91-AE83-94B5B5042A93}"/>
              </a:ext>
            </a:extLst>
          </p:cNvPr>
          <p:cNvSpPr>
            <a:spLocks noGrp="1"/>
          </p:cNvSpPr>
          <p:nvPr>
            <p:ph type="title"/>
          </p:nvPr>
        </p:nvSpPr>
        <p:spPr>
          <a:xfrm>
            <a:off x="640080" y="325369"/>
            <a:ext cx="4368602" cy="1956841"/>
          </a:xfrm>
        </p:spPr>
        <p:txBody>
          <a:bodyPr anchor="b">
            <a:normAutofit fontScale="90000"/>
          </a:bodyPr>
          <a:lstStyle/>
          <a:p>
            <a:r>
              <a:rPr lang="en-GB" sz="4600" dirty="0">
                <a:cs typeface="Calibri Light"/>
              </a:rPr>
              <a:t>How much do you really know about babies?</a:t>
            </a:r>
            <a:endParaRPr lang="en-GB" sz="4600" dirty="0"/>
          </a:p>
        </p:txBody>
      </p:sp>
      <p:sp>
        <p:nvSpPr>
          <p:cNvPr id="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0F6EC13-4784-406D-9105-92B7CCCF46ED}"/>
              </a:ext>
            </a:extLst>
          </p:cNvPr>
          <p:cNvSpPr>
            <a:spLocks noGrp="1"/>
          </p:cNvSpPr>
          <p:nvPr>
            <p:ph idx="1"/>
          </p:nvPr>
        </p:nvSpPr>
        <p:spPr>
          <a:xfrm>
            <a:off x="640080" y="3070821"/>
            <a:ext cx="4677140" cy="3320668"/>
          </a:xfrm>
        </p:spPr>
        <p:txBody>
          <a:bodyPr vert="horz" lIns="91440" tIns="45720" rIns="91440" bIns="45720" rtlCol="0" anchor="t">
            <a:normAutofit/>
          </a:bodyPr>
          <a:lstStyle/>
          <a:p>
            <a:pPr marL="0" indent="0">
              <a:buNone/>
            </a:pPr>
            <a:r>
              <a:rPr lang="en-GB" sz="2200" dirty="0">
                <a:ea typeface="+mn-lt"/>
                <a:cs typeface="+mn-lt"/>
              </a:rPr>
              <a:t>Complete the UNICEF true or false quiz</a:t>
            </a:r>
            <a:endParaRPr lang="en-US" sz="2200" dirty="0">
              <a:ea typeface="+mn-lt"/>
              <a:cs typeface="+mn-lt"/>
            </a:endParaRPr>
          </a:p>
          <a:p>
            <a:pPr marL="0" indent="0">
              <a:buNone/>
            </a:pPr>
            <a:endParaRPr lang="en-GB" sz="2200" u="sng" dirty="0">
              <a:ea typeface="+mn-lt"/>
              <a:cs typeface="+mn-lt"/>
            </a:endParaRPr>
          </a:p>
          <a:p>
            <a:pPr marL="0" indent="0">
              <a:buNone/>
            </a:pPr>
            <a:r>
              <a:rPr lang="en-GB" sz="2200" u="sng" dirty="0">
                <a:ea typeface="+mn-lt"/>
                <a:cs typeface="+mn-lt"/>
                <a:hlinkClick r:id="rId2"/>
              </a:rPr>
              <a:t>https://www.unicef.org/parenting/child-development/baby-development-quiz</a:t>
            </a:r>
            <a:endParaRPr lang="en-US" sz="2200" dirty="0">
              <a:cs typeface="Calibri"/>
            </a:endParaRPr>
          </a:p>
          <a:p>
            <a:endParaRPr lang="en-GB" sz="2200" u="sng" dirty="0">
              <a:cs typeface="Calibri"/>
            </a:endParaRPr>
          </a:p>
        </p:txBody>
      </p:sp>
      <p:pic>
        <p:nvPicPr>
          <p:cNvPr id="4" name="Picture 4" descr="A close up of a baby holding a teddy bear&#10;&#10;Description automatically generated">
            <a:extLst>
              <a:ext uri="{FF2B5EF4-FFF2-40B4-BE49-F238E27FC236}">
                <a16:creationId xmlns:a16="http://schemas.microsoft.com/office/drawing/2014/main" id="{EA048A4F-9CD2-40EC-8C62-6CD257980AA1}"/>
              </a:ext>
            </a:extLst>
          </p:cNvPr>
          <p:cNvPicPr>
            <a:picLocks noChangeAspect="1"/>
          </p:cNvPicPr>
          <p:nvPr/>
        </p:nvPicPr>
        <p:blipFill rotWithShape="1">
          <a:blip r:embed="rId3"/>
          <a:srcRect t="16767" b="1676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89554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DA996-48FA-A645-9AF4-252E88377809}"/>
              </a:ext>
            </a:extLst>
          </p:cNvPr>
          <p:cNvSpPr>
            <a:spLocks noGrp="1"/>
          </p:cNvSpPr>
          <p:nvPr>
            <p:ph type="title"/>
          </p:nvPr>
        </p:nvSpPr>
        <p:spPr>
          <a:xfrm>
            <a:off x="726989" y="79932"/>
            <a:ext cx="10515600" cy="1325563"/>
          </a:xfrm>
        </p:spPr>
        <p:txBody>
          <a:bodyPr/>
          <a:lstStyle/>
          <a:p>
            <a:r>
              <a:rPr lang="en-US" dirty="0"/>
              <a:t>Answers to the True / False</a:t>
            </a:r>
          </a:p>
        </p:txBody>
      </p:sp>
      <p:sp>
        <p:nvSpPr>
          <p:cNvPr id="3" name="Content Placeholder 2">
            <a:extLst>
              <a:ext uri="{FF2B5EF4-FFF2-40B4-BE49-F238E27FC236}">
                <a16:creationId xmlns:a16="http://schemas.microsoft.com/office/drawing/2014/main" id="{DBE05C3E-400C-BC48-8F2A-201CAD865EBF}"/>
              </a:ext>
            </a:extLst>
          </p:cNvPr>
          <p:cNvSpPr>
            <a:spLocks noGrp="1"/>
          </p:cNvSpPr>
          <p:nvPr>
            <p:ph idx="1"/>
          </p:nvPr>
        </p:nvSpPr>
        <p:spPr>
          <a:xfrm>
            <a:off x="479854" y="1405495"/>
            <a:ext cx="11345562" cy="4921163"/>
          </a:xfrm>
        </p:spPr>
        <p:txBody>
          <a:bodyPr>
            <a:normAutofit fontScale="85000" lnSpcReduction="20000"/>
          </a:bodyPr>
          <a:lstStyle/>
          <a:p>
            <a:r>
              <a:rPr lang="en-GB" b="1" dirty="0"/>
              <a:t>A baby cannot see and hear at birth.  </a:t>
            </a:r>
            <a:r>
              <a:rPr lang="en-GB" dirty="0">
                <a:solidFill>
                  <a:srgbClr val="FF0000"/>
                </a:solidFill>
              </a:rPr>
              <a:t>False. </a:t>
            </a:r>
            <a:r>
              <a:rPr lang="en-GB" dirty="0"/>
              <a:t>Babies can see and hear from birth. Many babies actually remember songs they heard repeatedly while still in the womb!</a:t>
            </a:r>
          </a:p>
          <a:p>
            <a:r>
              <a:rPr lang="en-GB" b="1" dirty="0"/>
              <a:t>Before your child speaks, the only way he/she communicates is by crying. </a:t>
            </a:r>
            <a:r>
              <a:rPr lang="en-GB" dirty="0">
                <a:solidFill>
                  <a:srgbClr val="FF0000"/>
                </a:solidFill>
              </a:rPr>
              <a:t>False. </a:t>
            </a:r>
            <a:r>
              <a:rPr lang="en-GB" dirty="0"/>
              <a:t>Babies express themselves in many ways. From laughing and smiling to show enjoyment, to crying and wiggling to show discomfort. </a:t>
            </a:r>
          </a:p>
          <a:p>
            <a:r>
              <a:rPr lang="en-GB" b="1" dirty="0"/>
              <a:t>You should talk to your child, even before the child can speak. </a:t>
            </a:r>
            <a:r>
              <a:rPr lang="en-GB" dirty="0">
                <a:solidFill>
                  <a:srgbClr val="FF0000"/>
                </a:solidFill>
              </a:rPr>
              <a:t>True. </a:t>
            </a:r>
            <a:r>
              <a:rPr lang="en-GB" dirty="0"/>
              <a:t>Babies enjoy making new sounds such as squeals and laughs. They learn how to communicate with you even before they can say words. </a:t>
            </a:r>
          </a:p>
          <a:p>
            <a:r>
              <a:rPr lang="en-GB" b="1" dirty="0"/>
              <a:t>Your child drops things just to annoy you. </a:t>
            </a:r>
            <a:r>
              <a:rPr lang="en-GB" dirty="0">
                <a:solidFill>
                  <a:srgbClr val="FF0000"/>
                </a:solidFill>
              </a:rPr>
              <a:t>False. </a:t>
            </a:r>
            <a:r>
              <a:rPr lang="en-GB" dirty="0"/>
              <a:t>Children are like little scientists. They want to find out how they can affect people and things around them. </a:t>
            </a:r>
          </a:p>
          <a:p>
            <a:r>
              <a:rPr lang="en-GB" b="1" dirty="0"/>
              <a:t>Babies learn better by trying things out and copying others rather than by being told what to do. </a:t>
            </a:r>
            <a:r>
              <a:rPr lang="en-GB" dirty="0">
                <a:solidFill>
                  <a:srgbClr val="FF0000"/>
                </a:solidFill>
              </a:rPr>
              <a:t>True. </a:t>
            </a:r>
            <a:r>
              <a:rPr lang="en-GB" dirty="0"/>
              <a:t>Children learn by playing and trying things out, and by observing and copying what others do. </a:t>
            </a:r>
          </a:p>
          <a:p>
            <a:r>
              <a:rPr lang="en-GB" b="1" dirty="0"/>
              <a:t>The brain develops most rapidly when your child first enters school. </a:t>
            </a:r>
            <a:r>
              <a:rPr lang="en-GB" dirty="0">
                <a:solidFill>
                  <a:srgbClr val="FF0000"/>
                </a:solidFill>
              </a:rPr>
              <a:t>False. </a:t>
            </a:r>
            <a:r>
              <a:rPr lang="en-GB" dirty="0"/>
              <a:t>The brain develops most rapidly before birth and during the first two years of life. </a:t>
            </a:r>
          </a:p>
          <a:p>
            <a:endParaRPr lang="en-US" dirty="0"/>
          </a:p>
        </p:txBody>
      </p:sp>
    </p:spTree>
    <p:extLst>
      <p:ext uri="{BB962C8B-B14F-4D97-AF65-F5344CB8AC3E}">
        <p14:creationId xmlns:p14="http://schemas.microsoft.com/office/powerpoint/2010/main" val="309975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85700F-3B22-4861-85DE-C49BE35DF697}"/>
              </a:ext>
            </a:extLst>
          </p:cNvPr>
          <p:cNvSpPr>
            <a:spLocks noGrp="1"/>
          </p:cNvSpPr>
          <p:nvPr>
            <p:ph type="title"/>
          </p:nvPr>
        </p:nvSpPr>
        <p:spPr>
          <a:xfrm>
            <a:off x="1524000" y="1293338"/>
            <a:ext cx="9144000" cy="3274592"/>
          </a:xfrm>
        </p:spPr>
        <p:txBody>
          <a:bodyPr vert="horz" lIns="91440" tIns="45720" rIns="91440" bIns="45720" rtlCol="0" anchor="ctr">
            <a:normAutofit fontScale="90000"/>
          </a:bodyPr>
          <a:lstStyle/>
          <a:p>
            <a:pPr algn="ctr"/>
            <a:r>
              <a:rPr lang="en-US" sz="4500" kern="1200" dirty="0">
                <a:solidFill>
                  <a:schemeClr val="tx1"/>
                </a:solidFill>
                <a:latin typeface="+mj-lt"/>
                <a:ea typeface="+mj-ea"/>
                <a:cs typeface="+mj-cs"/>
              </a:rPr>
              <a:t>Babies are responding to their environment from the start!</a:t>
            </a:r>
            <a:br>
              <a:rPr lang="en-US" sz="4500" kern="1200" dirty="0">
                <a:solidFill>
                  <a:schemeClr val="tx1"/>
                </a:solidFill>
                <a:latin typeface="+mj-lt"/>
                <a:ea typeface="+mj-ea"/>
                <a:cs typeface="+mj-cs"/>
              </a:rPr>
            </a:br>
            <a:br>
              <a:rPr lang="en-US" sz="4500" kern="1200" dirty="0">
                <a:solidFill>
                  <a:schemeClr val="tx1"/>
                </a:solidFill>
                <a:latin typeface="+mj-lt"/>
                <a:ea typeface="+mj-ea"/>
                <a:cs typeface="+mj-cs"/>
              </a:rPr>
            </a:br>
            <a:r>
              <a:rPr lang="en-US" sz="4500" kern="1200" dirty="0">
                <a:solidFill>
                  <a:schemeClr val="tx1"/>
                </a:solidFill>
                <a:latin typeface="+mj-lt"/>
                <a:ea typeface="+mj-ea"/>
                <a:cs typeface="+mj-cs"/>
              </a:rPr>
              <a:t>They are incredible learners…</a:t>
            </a:r>
            <a:br>
              <a:rPr lang="en-US" sz="2900" kern="1200" dirty="0">
                <a:solidFill>
                  <a:schemeClr val="tx1"/>
                </a:solidFill>
                <a:latin typeface="+mj-lt"/>
                <a:ea typeface="+mj-ea"/>
                <a:cs typeface="+mj-cs"/>
              </a:rPr>
            </a:br>
            <a:br>
              <a:rPr lang="en-US" sz="2900" kern="1200" dirty="0">
                <a:solidFill>
                  <a:schemeClr val="tx1"/>
                </a:solidFill>
                <a:latin typeface="+mj-lt"/>
                <a:ea typeface="+mj-ea"/>
                <a:cs typeface="+mj-cs"/>
              </a:rPr>
            </a:br>
            <a:br>
              <a:rPr lang="en-US" sz="2900" i="1" kern="1200" dirty="0">
                <a:solidFill>
                  <a:schemeClr val="tx1"/>
                </a:solidFill>
                <a:latin typeface="+mj-lt"/>
                <a:ea typeface="+mj-ea"/>
                <a:cs typeface="+mj-cs"/>
              </a:rPr>
            </a:br>
            <a:r>
              <a:rPr lang="en-US" sz="2900" i="1" kern="1200" dirty="0">
                <a:solidFill>
                  <a:schemeClr val="tx1"/>
                </a:solidFill>
                <a:latin typeface="+mj-lt"/>
                <a:ea typeface="+mj-ea"/>
                <a:cs typeface="+mj-cs"/>
              </a:rPr>
              <a:t> </a:t>
            </a:r>
          </a:p>
        </p:txBody>
      </p:sp>
      <p:cxnSp>
        <p:nvCxnSpPr>
          <p:cNvPr id="21" name="Straight Connector 20">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88D4EAF-77C5-4B12-83ED-6EC51A67A1B1}"/>
              </a:ext>
            </a:extLst>
          </p:cNvPr>
          <p:cNvSpPr txBox="1"/>
          <p:nvPr/>
        </p:nvSpPr>
        <p:spPr>
          <a:xfrm>
            <a:off x="5126418" y="710429"/>
            <a:ext cx="6648006" cy="5431536"/>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57150">
              <a:lnSpc>
                <a:spcPct val="90000"/>
              </a:lnSpc>
              <a:spcAft>
                <a:spcPts val="600"/>
              </a:spcAft>
            </a:pPr>
            <a:endParaRPr lang="en-US" sz="2000" dirty="0">
              <a:cs typeface="Calibri"/>
            </a:endParaRPr>
          </a:p>
        </p:txBody>
      </p:sp>
    </p:spTree>
    <p:extLst>
      <p:ext uri="{BB962C8B-B14F-4D97-AF65-F5344CB8AC3E}">
        <p14:creationId xmlns:p14="http://schemas.microsoft.com/office/powerpoint/2010/main" val="25889369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F741595D37729418B6C5FC16BF35E86" ma:contentTypeVersion="12" ma:contentTypeDescription="Create a new document." ma:contentTypeScope="" ma:versionID="cc2fb08a63984f3f4bb7bfc1fb1fc41c">
  <xsd:schema xmlns:xsd="http://www.w3.org/2001/XMLSchema" xmlns:xs="http://www.w3.org/2001/XMLSchema" xmlns:p="http://schemas.microsoft.com/office/2006/metadata/properties" xmlns:ns2="9994ac0f-d607-4737-825c-b6ab5ff17d7a" xmlns:ns3="64c167f5-444b-40fa-ac1c-d0dfc7f875be" targetNamespace="http://schemas.microsoft.com/office/2006/metadata/properties" ma:root="true" ma:fieldsID="43d2e0db6d5c02aeaebaeddb80233bd7" ns2:_="" ns3:_="">
    <xsd:import namespace="9994ac0f-d607-4737-825c-b6ab5ff17d7a"/>
    <xsd:import namespace="64c167f5-444b-40fa-ac1c-d0dfc7f875b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94ac0f-d607-4737-825c-b6ab5ff17d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4c167f5-444b-40fa-ac1c-d0dfc7f875b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89EC276-99D6-46C6-8E2C-494F1E87A1B6}">
  <ds:schemaRefs>
    <ds:schemaRef ds:uri="http://schemas.microsoft.com/sharepoint/v3/contenttype/forms"/>
  </ds:schemaRefs>
</ds:datastoreItem>
</file>

<file path=customXml/itemProps2.xml><?xml version="1.0" encoding="utf-8"?>
<ds:datastoreItem xmlns:ds="http://schemas.openxmlformats.org/officeDocument/2006/customXml" ds:itemID="{EAEB4E32-8D56-462D-A901-E6EA17D1C77E}"/>
</file>

<file path=customXml/itemProps3.xml><?xml version="1.0" encoding="utf-8"?>
<ds:datastoreItem xmlns:ds="http://schemas.openxmlformats.org/officeDocument/2006/customXml" ds:itemID="{E23B761C-3ADD-41DB-87F3-9C6A441C277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1808</TotalTime>
  <Words>3112</Words>
  <Application>Microsoft Macintosh PowerPoint</Application>
  <PresentationFormat>Widescreen</PresentationFormat>
  <Paragraphs>297</Paragraphs>
  <Slides>36</Slides>
  <Notes>19</Notes>
  <HiddenSlides>5</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36</vt:i4>
      </vt:variant>
    </vt:vector>
  </HeadingPairs>
  <TitlesOfParts>
    <vt:vector size="42" baseType="lpstr">
      <vt:lpstr>Arial</vt:lpstr>
      <vt:lpstr>Calibri</vt:lpstr>
      <vt:lpstr>Calibri Light</vt:lpstr>
      <vt:lpstr>Comic Sans MS</vt:lpstr>
      <vt:lpstr>Office Theme</vt:lpstr>
      <vt:lpstr>1_Office Theme</vt:lpstr>
      <vt:lpstr>SEEN Oxford</vt:lpstr>
      <vt:lpstr>Have you completed your pre-lesson quiz? </vt:lpstr>
      <vt:lpstr>Lesson 1: Brain development in the early years</vt:lpstr>
      <vt:lpstr>Learning  objectives</vt:lpstr>
      <vt:lpstr>What can babies do?    </vt:lpstr>
      <vt:lpstr>Hands up if... </vt:lpstr>
      <vt:lpstr>How much do you really know about babies?</vt:lpstr>
      <vt:lpstr>Answers to the True / False</vt:lpstr>
      <vt:lpstr>Babies are responding to their environment from the start!  They are incredible learners…    </vt:lpstr>
      <vt:lpstr>Brain development</vt:lpstr>
      <vt:lpstr>Brain development </vt:lpstr>
      <vt:lpstr> Watch: Experiences build brain architecture   https://www.youtube.com/watch?v=VNNsN9IJkws</vt:lpstr>
      <vt:lpstr>What have you learnt?</vt:lpstr>
      <vt:lpstr>What have you learnt?</vt:lpstr>
      <vt:lpstr>Neuroplasticity</vt:lpstr>
      <vt:lpstr>What have we learnt? Match the word to their meaning</vt:lpstr>
      <vt:lpstr>What have we learnt? Unscramble the words – and then match to their meaning</vt:lpstr>
      <vt:lpstr>Lesson 2: Caregivers and the early years</vt:lpstr>
      <vt:lpstr>Learning objectives</vt:lpstr>
      <vt:lpstr>What do caregivers do to promote healthy development from conception (start of pregnancy) to age 5?</vt:lpstr>
      <vt:lpstr>Why is it important? (think back to last lesson!)</vt:lpstr>
      <vt:lpstr>What can caregivers do to support child development?</vt:lpstr>
      <vt:lpstr>Apply your knowledge</vt:lpstr>
      <vt:lpstr>Playful learning  child observation</vt:lpstr>
      <vt:lpstr>PowerPoint Presentation</vt:lpstr>
      <vt:lpstr>PowerPoint Presentation</vt:lpstr>
      <vt:lpstr>What have you learnt? </vt:lpstr>
      <vt:lpstr>Lesson 3: Brain development throughout life</vt:lpstr>
      <vt:lpstr>Learning objectives</vt:lpstr>
      <vt:lpstr>Early years is important for long-term health outcomes.    How do scientists know this?</vt:lpstr>
      <vt:lpstr>The ABC study – an example of the evidence</vt:lpstr>
      <vt:lpstr>Conclusions from research</vt:lpstr>
      <vt:lpstr>Questions for discussion:</vt:lpstr>
      <vt:lpstr>Answers:</vt:lpstr>
      <vt:lpstr>Neuroplasticity over the lifetime </vt:lpstr>
      <vt:lpstr>Quiz and evaluation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Brain development and health</dc:title>
  <dc:creator>Louise Aukland</dc:creator>
  <cp:lastModifiedBy>Louise Aukland</cp:lastModifiedBy>
  <cp:revision>20</cp:revision>
  <dcterms:created xsi:type="dcterms:W3CDTF">2020-12-01T11:55:39Z</dcterms:created>
  <dcterms:modified xsi:type="dcterms:W3CDTF">2021-06-17T13:06:47Z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0x010100EF741595D37729418B6C5FC16BF35E86</vt:lpwstr>
  </property>
</Properties>
</file>