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7"/>
  </p:notesMasterIdLst>
  <p:sldIdLst>
    <p:sldId id="261" r:id="rId5"/>
    <p:sldId id="260" r:id="rId6"/>
    <p:sldId id="256" r:id="rId7"/>
    <p:sldId id="267" r:id="rId8"/>
    <p:sldId id="264" r:id="rId9"/>
    <p:sldId id="262" r:id="rId10"/>
    <p:sldId id="266" r:id="rId11"/>
    <p:sldId id="280" r:id="rId12"/>
    <p:sldId id="279" r:id="rId13"/>
    <p:sldId id="257" r:id="rId14"/>
    <p:sldId id="258" r:id="rId15"/>
    <p:sldId id="269" r:id="rId16"/>
    <p:sldId id="268" r:id="rId17"/>
    <p:sldId id="276" r:id="rId18"/>
    <p:sldId id="277" r:id="rId19"/>
    <p:sldId id="270" r:id="rId20"/>
    <p:sldId id="273" r:id="rId21"/>
    <p:sldId id="275" r:id="rId22"/>
    <p:sldId id="272" r:id="rId23"/>
    <p:sldId id="271" r:id="rId24"/>
    <p:sldId id="282"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49EF1-75D8-7C4A-9A26-10ABD95258D1}" v="186" dt="2021-03-31T08:58:25.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1"/>
    <p:restoredTop sz="93963"/>
  </p:normalViewPr>
  <p:slideViewPr>
    <p:cSldViewPr snapToGrid="0">
      <p:cViewPr varScale="1">
        <p:scale>
          <a:sx n="90" d="100"/>
          <a:sy n="90" d="100"/>
        </p:scale>
        <p:origin x="240"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Aukland" userId="6832f079483fa08c" providerId="LiveId" clId="{9D849EF1-75D8-7C4A-9A26-10ABD95258D1}"/>
    <pc:docChg chg="custSel addSld delSld modSld">
      <pc:chgData name="Louise Aukland" userId="6832f079483fa08c" providerId="LiveId" clId="{9D849EF1-75D8-7C4A-9A26-10ABD95258D1}" dt="2021-03-31T08:58:25.909" v="201"/>
      <pc:docMkLst>
        <pc:docMk/>
      </pc:docMkLst>
      <pc:sldChg chg="modSp mod modAnim modNotesTx">
        <pc:chgData name="Louise Aukland" userId="6832f079483fa08c" providerId="LiveId" clId="{9D849EF1-75D8-7C4A-9A26-10ABD95258D1}" dt="2021-03-29T16:10:33.931" v="183" actId="20577"/>
        <pc:sldMkLst>
          <pc:docMk/>
          <pc:sldMk cId="492998261" sldId="258"/>
        </pc:sldMkLst>
        <pc:spChg chg="mod">
          <ac:chgData name="Louise Aukland" userId="6832f079483fa08c" providerId="LiveId" clId="{9D849EF1-75D8-7C4A-9A26-10ABD95258D1}" dt="2021-03-29T16:09:59.738" v="70" actId="20577"/>
          <ac:spMkLst>
            <pc:docMk/>
            <pc:sldMk cId="492998261" sldId="258"/>
            <ac:spMk id="9" creationId="{A60EF011-A6CA-44EC-9E17-13F5119677F7}"/>
          </ac:spMkLst>
        </pc:spChg>
      </pc:sldChg>
      <pc:sldChg chg="addSp delSp modSp mod">
        <pc:chgData name="Louise Aukland" userId="6832f079483fa08c" providerId="LiveId" clId="{9D849EF1-75D8-7C4A-9A26-10ABD95258D1}" dt="2021-03-29T12:24:12.932" v="3" actId="21"/>
        <pc:sldMkLst>
          <pc:docMk/>
          <pc:sldMk cId="261598863" sldId="260"/>
        </pc:sldMkLst>
        <pc:picChg chg="add del mod">
          <ac:chgData name="Louise Aukland" userId="6832f079483fa08c" providerId="LiveId" clId="{9D849EF1-75D8-7C4A-9A26-10ABD95258D1}" dt="2021-03-29T12:24:12.932" v="3" actId="21"/>
          <ac:picMkLst>
            <pc:docMk/>
            <pc:sldMk cId="261598863" sldId="260"/>
            <ac:picMk id="8" creationId="{B20E9338-9157-454F-8E5E-3E332132F68A}"/>
          </ac:picMkLst>
        </pc:picChg>
      </pc:sldChg>
      <pc:sldChg chg="modSp mod">
        <pc:chgData name="Louise Aukland" userId="6832f079483fa08c" providerId="LiveId" clId="{9D849EF1-75D8-7C4A-9A26-10ABD95258D1}" dt="2021-03-29T16:02:07.222" v="6" actId="113"/>
        <pc:sldMkLst>
          <pc:docMk/>
          <pc:sldMk cId="2588936979" sldId="279"/>
        </pc:sldMkLst>
        <pc:spChg chg="mod">
          <ac:chgData name="Louise Aukland" userId="6832f079483fa08c" providerId="LiveId" clId="{9D849EF1-75D8-7C4A-9A26-10ABD95258D1}" dt="2021-03-29T16:02:07.222" v="6" actId="113"/>
          <ac:spMkLst>
            <pc:docMk/>
            <pc:sldMk cId="2588936979" sldId="279"/>
            <ac:spMk id="3" creationId="{788D4EAF-77C5-4B12-83ED-6EC51A67A1B1}"/>
          </ac:spMkLst>
        </pc:spChg>
      </pc:sldChg>
      <pc:sldChg chg="add del setBg">
        <pc:chgData name="Louise Aukland" userId="6832f079483fa08c" providerId="LiveId" clId="{9D849EF1-75D8-7C4A-9A26-10ABD95258D1}" dt="2021-03-31T08:57:57.945" v="186" actId="2696"/>
        <pc:sldMkLst>
          <pc:docMk/>
          <pc:sldMk cId="574526441" sldId="281"/>
        </pc:sldMkLst>
      </pc:sldChg>
      <pc:sldChg chg="addSp delSp modSp add mod setBg">
        <pc:chgData name="Louise Aukland" userId="6832f079483fa08c" providerId="LiveId" clId="{9D849EF1-75D8-7C4A-9A26-10ABD95258D1}" dt="2021-03-31T08:58:25.909" v="201"/>
        <pc:sldMkLst>
          <pc:docMk/>
          <pc:sldMk cId="4152260310" sldId="282"/>
        </pc:sldMkLst>
        <pc:spChg chg="mod">
          <ac:chgData name="Louise Aukland" userId="6832f079483fa08c" providerId="LiveId" clId="{9D849EF1-75D8-7C4A-9A26-10ABD95258D1}" dt="2021-03-31T08:58:11.404" v="198" actId="20577"/>
          <ac:spMkLst>
            <pc:docMk/>
            <pc:sldMk cId="4152260310" sldId="282"/>
            <ac:spMk id="2" creationId="{B7955687-FCB4-4222-A398-D407AF5C5115}"/>
          </ac:spMkLst>
        </pc:spChg>
        <pc:spChg chg="del">
          <ac:chgData name="Louise Aukland" userId="6832f079483fa08c" providerId="LiveId" clId="{9D849EF1-75D8-7C4A-9A26-10ABD95258D1}" dt="2021-03-31T08:58:22.324" v="199" actId="478"/>
          <ac:spMkLst>
            <pc:docMk/>
            <pc:sldMk cId="4152260310" sldId="282"/>
            <ac:spMk id="3" creationId="{D0E7633F-A12E-4E70-A377-42D967C33B9F}"/>
          </ac:spMkLst>
        </pc:spChg>
        <pc:spChg chg="add del mod">
          <ac:chgData name="Louise Aukland" userId="6832f079483fa08c" providerId="LiveId" clId="{9D849EF1-75D8-7C4A-9A26-10ABD95258D1}" dt="2021-03-31T08:58:25.272" v="200" actId="478"/>
          <ac:spMkLst>
            <pc:docMk/>
            <pc:sldMk cId="4152260310" sldId="282"/>
            <ac:spMk id="7" creationId="{A97753BE-A9E3-334D-9CFB-B475A2435535}"/>
          </ac:spMkLst>
        </pc:spChg>
        <pc:spChg chg="add mod">
          <ac:chgData name="Louise Aukland" userId="6832f079483fa08c" providerId="LiveId" clId="{9D849EF1-75D8-7C4A-9A26-10ABD95258D1}" dt="2021-03-31T08:58:25.909" v="201"/>
          <ac:spMkLst>
            <pc:docMk/>
            <pc:sldMk cId="4152260310" sldId="282"/>
            <ac:spMk id="16" creationId="{669DCDAE-09E4-6442-A287-49A320B7DA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7B4C0-638B-427D-B210-E814F7017B58}" type="datetimeFigureOut">
              <a:rPr lang="en-GB"/>
              <a:t>31/03/2021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28EAE-475C-4E25-92CE-BA70C3E7912D}" type="slidenum">
              <a:rPr lang="en-GB"/>
              <a:t>‹#›</a:t>
            </a:fld>
            <a:endParaRPr lang="en-GB"/>
          </a:p>
        </p:txBody>
      </p:sp>
    </p:spTree>
    <p:extLst>
      <p:ext uri="{BB962C8B-B14F-4D97-AF65-F5344CB8AC3E}">
        <p14:creationId xmlns:p14="http://schemas.microsoft.com/office/powerpoint/2010/main" val="381775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then share as a class. What sort of words are they coming up with? Draw out trends… if there are any. </a:t>
            </a:r>
          </a:p>
        </p:txBody>
      </p:sp>
      <p:sp>
        <p:nvSpPr>
          <p:cNvPr id="4" name="Slide Number Placeholder 3"/>
          <p:cNvSpPr>
            <a:spLocks noGrp="1"/>
          </p:cNvSpPr>
          <p:nvPr>
            <p:ph type="sldNum" sz="quarter" idx="5"/>
          </p:nvPr>
        </p:nvSpPr>
        <p:spPr/>
        <p:txBody>
          <a:bodyPr/>
          <a:lstStyle/>
          <a:p>
            <a:fld id="{DE828EAE-475C-4E25-92CE-BA70C3E7912D}" type="slidenum">
              <a:rPr lang="en-GB" smtClean="0"/>
              <a:t>5</a:t>
            </a:fld>
            <a:endParaRPr lang="en-GB"/>
          </a:p>
        </p:txBody>
      </p:sp>
    </p:spTree>
    <p:extLst>
      <p:ext uri="{BB962C8B-B14F-4D97-AF65-F5344CB8AC3E}">
        <p14:creationId xmlns:p14="http://schemas.microsoft.com/office/powerpoint/2010/main" val="322592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additional question answers from the higher worksheet.</a:t>
            </a:r>
          </a:p>
        </p:txBody>
      </p:sp>
      <p:sp>
        <p:nvSpPr>
          <p:cNvPr id="4" name="Slide Number Placeholder 3"/>
          <p:cNvSpPr>
            <a:spLocks noGrp="1"/>
          </p:cNvSpPr>
          <p:nvPr>
            <p:ph type="sldNum" sz="quarter" idx="5"/>
          </p:nvPr>
        </p:nvSpPr>
        <p:spPr/>
        <p:txBody>
          <a:bodyPr/>
          <a:lstStyle/>
          <a:p>
            <a:fld id="{DE828EAE-475C-4E25-92CE-BA70C3E7912D}" type="slidenum">
              <a:rPr lang="en-GB" smtClean="0"/>
              <a:t>15</a:t>
            </a:fld>
            <a:endParaRPr lang="en-GB"/>
          </a:p>
        </p:txBody>
      </p:sp>
    </p:spTree>
    <p:extLst>
      <p:ext uri="{BB962C8B-B14F-4D97-AF65-F5344CB8AC3E}">
        <p14:creationId xmlns:p14="http://schemas.microsoft.com/office/powerpoint/2010/main" val="16954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describes briefly (about 2 minutes) what neuroplasticity. Stress with students that whilst genes play an important role in brain development, it is experiences that shape which connections are made between neurons. The brain is a very good example of gene v environment </a:t>
            </a:r>
            <a:r>
              <a:rPr lang="en-US" dirty="0" err="1"/>
              <a:t>interacations</a:t>
            </a:r>
            <a:r>
              <a:rPr lang="en-US" dirty="0"/>
              <a:t>. </a:t>
            </a:r>
          </a:p>
          <a:p>
            <a:endParaRPr lang="en-US" dirty="0"/>
          </a:p>
          <a:p>
            <a:r>
              <a:rPr lang="en-US" dirty="0"/>
              <a:t>Plasticity occurs throughout life, but there are 2 particularly sensitive periods (0-5 and 11-25 years). </a:t>
            </a:r>
          </a:p>
          <a:p>
            <a:endParaRPr lang="en-US" dirty="0"/>
          </a:p>
          <a:p>
            <a:r>
              <a:rPr lang="en-US" dirty="0"/>
              <a:t>There is an extension activity related to epigenetics – the idea that experiences (parenting techniques in rats in this instance) can change the expression of genes and therefore influence brain development. </a:t>
            </a:r>
          </a:p>
        </p:txBody>
      </p:sp>
      <p:sp>
        <p:nvSpPr>
          <p:cNvPr id="4" name="Slide Number Placeholder 3"/>
          <p:cNvSpPr>
            <a:spLocks noGrp="1"/>
          </p:cNvSpPr>
          <p:nvPr>
            <p:ph type="sldNum" sz="quarter" idx="5"/>
          </p:nvPr>
        </p:nvSpPr>
        <p:spPr/>
        <p:txBody>
          <a:bodyPr/>
          <a:lstStyle/>
          <a:p>
            <a:fld id="{DE828EAE-475C-4E25-92CE-BA70C3E7912D}" type="slidenum">
              <a:rPr lang="en-GB" smtClean="0"/>
              <a:t>16</a:t>
            </a:fld>
            <a:endParaRPr lang="en-GB"/>
          </a:p>
        </p:txBody>
      </p:sp>
    </p:spTree>
    <p:extLst>
      <p:ext uri="{BB962C8B-B14F-4D97-AF65-F5344CB8AC3E}">
        <p14:creationId xmlns:p14="http://schemas.microsoft.com/office/powerpoint/2010/main" val="288628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opportunity to encourage the students to see the relevance to themselves. These lessons are not just about informing future parents… but some of them will be caregivers now (or soon) as siblings / aunties / uncles/ family friends / babysitters. </a:t>
            </a:r>
          </a:p>
        </p:txBody>
      </p:sp>
      <p:sp>
        <p:nvSpPr>
          <p:cNvPr id="4" name="Slide Number Placeholder 3"/>
          <p:cNvSpPr>
            <a:spLocks noGrp="1"/>
          </p:cNvSpPr>
          <p:nvPr>
            <p:ph type="sldNum" sz="quarter" idx="5"/>
          </p:nvPr>
        </p:nvSpPr>
        <p:spPr/>
        <p:txBody>
          <a:bodyPr/>
          <a:lstStyle/>
          <a:p>
            <a:fld id="{DE828EAE-475C-4E25-92CE-BA70C3E7912D}" type="slidenum">
              <a:rPr lang="en-GB" smtClean="0"/>
              <a:t>6</a:t>
            </a:fld>
            <a:endParaRPr lang="en-GB"/>
          </a:p>
        </p:txBody>
      </p:sp>
    </p:spTree>
    <p:extLst>
      <p:ext uri="{BB962C8B-B14F-4D97-AF65-F5344CB8AC3E}">
        <p14:creationId xmlns:p14="http://schemas.microsoft.com/office/powerpoint/2010/main" val="396815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HOME message: Babies are individuals in their own right from birth. </a:t>
            </a:r>
          </a:p>
        </p:txBody>
      </p:sp>
      <p:sp>
        <p:nvSpPr>
          <p:cNvPr id="4" name="Slide Number Placeholder 3"/>
          <p:cNvSpPr>
            <a:spLocks noGrp="1"/>
          </p:cNvSpPr>
          <p:nvPr>
            <p:ph type="sldNum" sz="quarter" idx="5"/>
          </p:nvPr>
        </p:nvSpPr>
        <p:spPr/>
        <p:txBody>
          <a:bodyPr/>
          <a:lstStyle/>
          <a:p>
            <a:fld id="{DE828EAE-475C-4E25-92CE-BA70C3E7912D}" type="slidenum">
              <a:rPr lang="en-GB" smtClean="0"/>
              <a:t>8</a:t>
            </a:fld>
            <a:endParaRPr lang="en-GB"/>
          </a:p>
        </p:txBody>
      </p:sp>
    </p:spTree>
    <p:extLst>
      <p:ext uri="{BB962C8B-B14F-4D97-AF65-F5344CB8AC3E}">
        <p14:creationId xmlns:p14="http://schemas.microsoft.com/office/powerpoint/2010/main" val="391997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detail on what babies can do. This slide can be hidden or skipped if you prefer. </a:t>
            </a:r>
          </a:p>
        </p:txBody>
      </p:sp>
      <p:sp>
        <p:nvSpPr>
          <p:cNvPr id="4" name="Slide Number Placeholder 3"/>
          <p:cNvSpPr>
            <a:spLocks noGrp="1"/>
          </p:cNvSpPr>
          <p:nvPr>
            <p:ph type="sldNum" sz="quarter" idx="5"/>
          </p:nvPr>
        </p:nvSpPr>
        <p:spPr/>
        <p:txBody>
          <a:bodyPr/>
          <a:lstStyle/>
          <a:p>
            <a:fld id="{DE828EAE-475C-4E25-92CE-BA70C3E7912D}" type="slidenum">
              <a:rPr lang="en-GB" smtClean="0"/>
              <a:t>9</a:t>
            </a:fld>
            <a:endParaRPr lang="en-GB"/>
          </a:p>
        </p:txBody>
      </p:sp>
    </p:spTree>
    <p:extLst>
      <p:ext uri="{BB962C8B-B14F-4D97-AF65-F5344CB8AC3E}">
        <p14:creationId xmlns:p14="http://schemas.microsoft.com/office/powerpoint/2010/main" val="174499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decide to find out from students what they already know here. Or link this to previous work e.g. cells, tissues, organs.</a:t>
            </a:r>
          </a:p>
        </p:txBody>
      </p:sp>
      <p:sp>
        <p:nvSpPr>
          <p:cNvPr id="4" name="Slide Number Placeholder 3"/>
          <p:cNvSpPr>
            <a:spLocks noGrp="1"/>
          </p:cNvSpPr>
          <p:nvPr>
            <p:ph type="sldNum" sz="quarter" idx="5"/>
          </p:nvPr>
        </p:nvSpPr>
        <p:spPr/>
        <p:txBody>
          <a:bodyPr/>
          <a:lstStyle/>
          <a:p>
            <a:fld id="{DE828EAE-475C-4E25-92CE-BA70C3E7912D}" type="slidenum">
              <a:rPr lang="en-GB" smtClean="0"/>
              <a:t>10</a:t>
            </a:fld>
            <a:endParaRPr lang="en-GB"/>
          </a:p>
        </p:txBody>
      </p:sp>
    </p:spTree>
    <p:extLst>
      <p:ext uri="{BB962C8B-B14F-4D97-AF65-F5344CB8AC3E}">
        <p14:creationId xmlns:p14="http://schemas.microsoft.com/office/powerpoint/2010/main" val="294941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5 year crucial early years period, pregnancy – 2 is when the brain’s growth </a:t>
            </a:r>
            <a:r>
              <a:rPr lang="en-US"/>
              <a:t>is fastest. </a:t>
            </a:r>
          </a:p>
        </p:txBody>
      </p:sp>
      <p:sp>
        <p:nvSpPr>
          <p:cNvPr id="4" name="Slide Number Placeholder 3"/>
          <p:cNvSpPr>
            <a:spLocks noGrp="1"/>
          </p:cNvSpPr>
          <p:nvPr>
            <p:ph type="sldNum" sz="quarter" idx="5"/>
          </p:nvPr>
        </p:nvSpPr>
        <p:spPr/>
        <p:txBody>
          <a:bodyPr/>
          <a:lstStyle/>
          <a:p>
            <a:fld id="{DE828EAE-475C-4E25-92CE-BA70C3E7912D}" type="slidenum">
              <a:rPr lang="en-GB" smtClean="0"/>
              <a:t>11</a:t>
            </a:fld>
            <a:endParaRPr lang="en-GB"/>
          </a:p>
        </p:txBody>
      </p:sp>
    </p:spTree>
    <p:extLst>
      <p:ext uri="{BB962C8B-B14F-4D97-AF65-F5344CB8AC3E}">
        <p14:creationId xmlns:p14="http://schemas.microsoft.com/office/powerpoint/2010/main" val="311292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video is 1.57 minutes long. It uses animation to show the connection between neurons and the importance of experiences in shaping which circuits are strengthened. </a:t>
            </a:r>
          </a:p>
        </p:txBody>
      </p:sp>
      <p:sp>
        <p:nvSpPr>
          <p:cNvPr id="4" name="Slide Number Placeholder 3"/>
          <p:cNvSpPr>
            <a:spLocks noGrp="1"/>
          </p:cNvSpPr>
          <p:nvPr>
            <p:ph type="sldNum" sz="quarter" idx="5"/>
          </p:nvPr>
        </p:nvSpPr>
        <p:spPr/>
        <p:txBody>
          <a:bodyPr/>
          <a:lstStyle/>
          <a:p>
            <a:fld id="{DE828EAE-475C-4E25-92CE-BA70C3E7912D}" type="slidenum">
              <a:rPr lang="en-GB"/>
              <a:t>12</a:t>
            </a:fld>
            <a:endParaRPr lang="en-GB"/>
          </a:p>
        </p:txBody>
      </p:sp>
    </p:spTree>
    <p:extLst>
      <p:ext uri="{BB962C8B-B14F-4D97-AF65-F5344CB8AC3E}">
        <p14:creationId xmlns:p14="http://schemas.microsoft.com/office/powerpoint/2010/main" val="9049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versions of the worksheet – a slightly easier version and a harder version. </a:t>
            </a:r>
          </a:p>
        </p:txBody>
      </p:sp>
      <p:sp>
        <p:nvSpPr>
          <p:cNvPr id="4" name="Slide Number Placeholder 3"/>
          <p:cNvSpPr>
            <a:spLocks noGrp="1"/>
          </p:cNvSpPr>
          <p:nvPr>
            <p:ph type="sldNum" sz="quarter" idx="5"/>
          </p:nvPr>
        </p:nvSpPr>
        <p:spPr/>
        <p:txBody>
          <a:bodyPr/>
          <a:lstStyle/>
          <a:p>
            <a:fld id="{DE828EAE-475C-4E25-92CE-BA70C3E7912D}" type="slidenum">
              <a:rPr lang="en-GB" smtClean="0"/>
              <a:t>13</a:t>
            </a:fld>
            <a:endParaRPr lang="en-GB"/>
          </a:p>
        </p:txBody>
      </p:sp>
    </p:spTree>
    <p:extLst>
      <p:ext uri="{BB962C8B-B14F-4D97-AF65-F5344CB8AC3E}">
        <p14:creationId xmlns:p14="http://schemas.microsoft.com/office/powerpoint/2010/main" val="122962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the foundation answers. </a:t>
            </a:r>
          </a:p>
        </p:txBody>
      </p:sp>
      <p:sp>
        <p:nvSpPr>
          <p:cNvPr id="4" name="Slide Number Placeholder 3"/>
          <p:cNvSpPr>
            <a:spLocks noGrp="1"/>
          </p:cNvSpPr>
          <p:nvPr>
            <p:ph type="sldNum" sz="quarter" idx="5"/>
          </p:nvPr>
        </p:nvSpPr>
        <p:spPr/>
        <p:txBody>
          <a:bodyPr/>
          <a:lstStyle/>
          <a:p>
            <a:fld id="{DE828EAE-475C-4E25-92CE-BA70C3E7912D}" type="slidenum">
              <a:rPr lang="en-GB" smtClean="0"/>
              <a:t>14</a:t>
            </a:fld>
            <a:endParaRPr lang="en-GB"/>
          </a:p>
        </p:txBody>
      </p:sp>
    </p:spTree>
    <p:extLst>
      <p:ext uri="{BB962C8B-B14F-4D97-AF65-F5344CB8AC3E}">
        <p14:creationId xmlns:p14="http://schemas.microsoft.com/office/powerpoint/2010/main" val="212246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671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142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4297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5468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741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824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4779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463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874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918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1157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818735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NNsN9IJkw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oxford.onlinesurveys.ac.uk/pre-pilot-pupil-survey-pre-less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unicef.org/parenting/child-development/baby-development-qui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9E980-16F4-4AF9-B58B-ECDB0F478D05}"/>
              </a:ext>
            </a:extLst>
          </p:cNvPr>
          <p:cNvSpPr>
            <a:spLocks noGrp="1"/>
          </p:cNvSpPr>
          <p:nvPr>
            <p:ph type="title"/>
          </p:nvPr>
        </p:nvSpPr>
        <p:spPr>
          <a:xfrm>
            <a:off x="838200" y="365125"/>
            <a:ext cx="10515600" cy="1325563"/>
          </a:xfrm>
        </p:spPr>
        <p:txBody>
          <a:bodyPr>
            <a:normAutofit/>
          </a:bodyPr>
          <a:lstStyle/>
          <a:p>
            <a:r>
              <a:rPr lang="en-GB" sz="5400">
                <a:ea typeface="+mj-lt"/>
                <a:cs typeface="+mj-lt"/>
              </a:rPr>
              <a:t>SEEN Oxford</a:t>
            </a:r>
            <a:endParaRPr lang="en-US" sz="5400"/>
          </a:p>
        </p:txBody>
      </p:sp>
      <p:sp>
        <p:nvSpPr>
          <p:cNvPr id="4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BB811E-EC62-44C6-A571-8D0A0A446C9C}"/>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GB" sz="2400" dirty="0">
                <a:ea typeface="+mn-lt"/>
                <a:cs typeface="+mn-lt"/>
              </a:rPr>
              <a:t>SEEN Project is a research project run by the University of Oxford and funded by Kindred</a:t>
            </a:r>
            <a:r>
              <a:rPr lang="en-GB" sz="2400" baseline="30000" dirty="0">
                <a:ea typeface="+mn-lt"/>
                <a:cs typeface="+mn-lt"/>
              </a:rPr>
              <a:t>2</a:t>
            </a:r>
            <a:r>
              <a:rPr lang="en-GB" sz="2400" dirty="0">
                <a:ea typeface="+mn-lt"/>
                <a:cs typeface="+mn-lt"/>
              </a:rPr>
              <a:t>. </a:t>
            </a:r>
          </a:p>
          <a:p>
            <a:r>
              <a:rPr lang="en-GB" sz="2400" dirty="0">
                <a:ea typeface="+mn-lt"/>
                <a:cs typeface="+mn-lt"/>
              </a:rPr>
              <a:t>Only a few schools are involved in this research project and your school is one of them!</a:t>
            </a:r>
          </a:p>
          <a:p>
            <a:r>
              <a:rPr lang="en-GB" sz="2400" dirty="0">
                <a:ea typeface="+mn-lt"/>
                <a:cs typeface="+mn-lt"/>
              </a:rPr>
              <a:t> We hope to inform the future learning of young people across the country... with your help.  </a:t>
            </a:r>
          </a:p>
          <a:p>
            <a:endParaRPr lang="en-GB" sz="2400">
              <a:cs typeface="Calibri"/>
            </a:endParaRPr>
          </a:p>
          <a:p>
            <a:endParaRPr lang="en-GB" sz="2400">
              <a:cs typeface="Calibri"/>
            </a:endParaRPr>
          </a:p>
          <a:p>
            <a:r>
              <a:rPr lang="en-GB" sz="2400" dirty="0">
                <a:cs typeface="Calibri"/>
              </a:rPr>
              <a:t>So, what's it all about? Before we find out... </a:t>
            </a:r>
          </a:p>
        </p:txBody>
      </p:sp>
    </p:spTree>
    <p:extLst>
      <p:ext uri="{BB962C8B-B14F-4D97-AF65-F5344CB8AC3E}">
        <p14:creationId xmlns:p14="http://schemas.microsoft.com/office/powerpoint/2010/main" val="183244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Brain, Electrical, Knowledge, Migraine, Headache">
            <a:extLst>
              <a:ext uri="{FF2B5EF4-FFF2-40B4-BE49-F238E27FC236}">
                <a16:creationId xmlns:a16="http://schemas.microsoft.com/office/drawing/2014/main" id="{45D80661-FC37-8E49-B0F8-3901A19F0E23}"/>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6734" b="1900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BF798A-5122-D04A-B70D-C44E8327052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Brain development</a:t>
            </a:r>
          </a:p>
        </p:txBody>
      </p:sp>
    </p:spTree>
    <p:extLst>
      <p:ext uri="{BB962C8B-B14F-4D97-AF65-F5344CB8AC3E}">
        <p14:creationId xmlns:p14="http://schemas.microsoft.com/office/powerpoint/2010/main" val="1798548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AEBDF-1440-EE42-922B-EFB8CBE03089}"/>
              </a:ext>
            </a:extLst>
          </p:cNvPr>
          <p:cNvSpPr>
            <a:spLocks noGrp="1"/>
          </p:cNvSpPr>
          <p:nvPr>
            <p:ph type="title"/>
          </p:nvPr>
        </p:nvSpPr>
        <p:spPr>
          <a:xfrm>
            <a:off x="5297762" y="329184"/>
            <a:ext cx="6251110" cy="1783080"/>
          </a:xfrm>
        </p:spPr>
        <p:txBody>
          <a:bodyPr anchor="b">
            <a:normAutofit/>
          </a:bodyPr>
          <a:lstStyle/>
          <a:p>
            <a:r>
              <a:rPr lang="en-US" sz="5400" dirty="0">
                <a:cs typeface="Calibri Light"/>
              </a:rPr>
              <a:t>Brain development </a:t>
            </a:r>
            <a:endParaRPr lang="en-US" sz="5400" dirty="0"/>
          </a:p>
        </p:txBody>
      </p:sp>
      <p:pic>
        <p:nvPicPr>
          <p:cNvPr id="5" name="Picture 5" descr="A picture containing object, giraffe&#10;&#10;Description automatically generated">
            <a:extLst>
              <a:ext uri="{FF2B5EF4-FFF2-40B4-BE49-F238E27FC236}">
                <a16:creationId xmlns:a16="http://schemas.microsoft.com/office/drawing/2014/main" id="{3BFF094E-30E4-47E5-937E-BCA1379DDAD1}"/>
              </a:ext>
            </a:extLst>
          </p:cNvPr>
          <p:cNvPicPr>
            <a:picLocks noChangeAspect="1"/>
          </p:cNvPicPr>
          <p:nvPr/>
        </p:nvPicPr>
        <p:blipFill rotWithShape="1">
          <a:blip r:embed="rId3"/>
          <a:srcRect l="10131" r="5744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60EF011-A6CA-44EC-9E17-13F5119677F7}"/>
              </a:ext>
            </a:extLst>
          </p:cNvPr>
          <p:cNvSpPr>
            <a:spLocks noGrp="1"/>
          </p:cNvSpPr>
          <p:nvPr>
            <p:ph idx="1"/>
          </p:nvPr>
        </p:nvSpPr>
        <p:spPr>
          <a:xfrm>
            <a:off x="5297762" y="2706624"/>
            <a:ext cx="6589438" cy="3483864"/>
          </a:xfrm>
        </p:spPr>
        <p:txBody>
          <a:bodyPr vert="horz" lIns="91440" tIns="45720" rIns="91440" bIns="45720" rtlCol="0">
            <a:noAutofit/>
          </a:bodyPr>
          <a:lstStyle/>
          <a:p>
            <a:r>
              <a:rPr lang="en-GB" sz="2400" dirty="0">
                <a:ea typeface="+mn-lt"/>
                <a:cs typeface="+mn-lt"/>
              </a:rPr>
              <a:t>The brain is made up of billions of interconnected neurons.</a:t>
            </a:r>
            <a:endParaRPr lang="en-US" sz="2400" dirty="0">
              <a:ea typeface="+mn-lt"/>
              <a:cs typeface="+mn-lt"/>
            </a:endParaRPr>
          </a:p>
          <a:p>
            <a:r>
              <a:rPr lang="en-GB" sz="2400" dirty="0">
                <a:ea typeface="+mn-lt"/>
                <a:cs typeface="+mn-lt"/>
              </a:rPr>
              <a:t>Genetics and environment (the surroundings and experiences of an individual) both have a role to play in brain development. </a:t>
            </a:r>
            <a:endParaRPr lang="en-GB" sz="2400" i="1" dirty="0">
              <a:ea typeface="+mn-lt"/>
              <a:cs typeface="+mn-lt"/>
            </a:endParaRPr>
          </a:p>
          <a:p>
            <a:r>
              <a:rPr lang="en-GB" sz="2400" dirty="0">
                <a:ea typeface="+mn-lt"/>
                <a:cs typeface="+mn-lt"/>
              </a:rPr>
              <a:t>Connections between neurons lead to the formation of neural circuits. </a:t>
            </a:r>
            <a:endParaRPr lang="en-US" sz="2400" dirty="0">
              <a:ea typeface="+mn-lt"/>
              <a:cs typeface="+mn-lt"/>
            </a:endParaRPr>
          </a:p>
          <a:p>
            <a:r>
              <a:rPr lang="en-GB" sz="2400" dirty="0">
                <a:ea typeface="+mn-lt"/>
                <a:cs typeface="+mn-lt"/>
              </a:rPr>
              <a:t>Circuits can be strengthened and weakened by individual experiences.</a:t>
            </a:r>
          </a:p>
          <a:p>
            <a:r>
              <a:rPr lang="en-GB" sz="2400" dirty="0">
                <a:ea typeface="+mn-lt"/>
                <a:cs typeface="+mn-lt"/>
              </a:rPr>
              <a:t>The brain’s growth is fastest 0-2 years.</a:t>
            </a:r>
            <a:endParaRPr lang="en-US" sz="2400" dirty="0">
              <a:ea typeface="+mn-lt"/>
              <a:cs typeface="+mn-lt"/>
            </a:endParaRPr>
          </a:p>
          <a:p>
            <a:endParaRPr lang="en-US" sz="2400" dirty="0">
              <a:cs typeface="Calibri"/>
            </a:endParaRPr>
          </a:p>
        </p:txBody>
      </p:sp>
    </p:spTree>
    <p:extLst>
      <p:ext uri="{BB962C8B-B14F-4D97-AF65-F5344CB8AC3E}">
        <p14:creationId xmlns:p14="http://schemas.microsoft.com/office/powerpoint/2010/main" val="4929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EBDF-1440-EE42-922B-EFB8CBE03089}"/>
              </a:ext>
            </a:extLst>
          </p:cNvPr>
          <p:cNvSpPr>
            <a:spLocks noGrp="1"/>
          </p:cNvSpPr>
          <p:nvPr>
            <p:ph type="title"/>
          </p:nvPr>
        </p:nvSpPr>
        <p:spPr>
          <a:xfrm>
            <a:off x="838200" y="5186423"/>
            <a:ext cx="10515600" cy="1114382"/>
          </a:xfrm>
        </p:spPr>
        <p:txBody>
          <a:bodyPr vert="horz" lIns="91440" tIns="45720" rIns="91440" bIns="45720" rtlCol="0" anchor="ctr">
            <a:normAutofit/>
          </a:bodyPr>
          <a:lstStyle/>
          <a:p>
            <a:pPr algn="ctr"/>
            <a:r>
              <a:rPr lang="en-GB" sz="5200" b="1" dirty="0">
                <a:ea typeface="+mj-lt"/>
                <a:cs typeface="+mj-lt"/>
              </a:rPr>
              <a:t> </a:t>
            </a:r>
            <a:r>
              <a:rPr lang="en-GB" b="1" dirty="0">
                <a:ea typeface="+mj-lt"/>
                <a:cs typeface="+mj-lt"/>
              </a:rPr>
              <a:t>Watch:</a:t>
            </a:r>
            <a:r>
              <a:rPr lang="en-GB" dirty="0">
                <a:ea typeface="+mj-lt"/>
                <a:cs typeface="+mj-lt"/>
              </a:rPr>
              <a:t> Experiences build brain architecture  </a:t>
            </a:r>
            <a:br>
              <a:rPr lang="en-GB" dirty="0">
                <a:ea typeface="+mj-lt"/>
                <a:cs typeface="+mj-lt"/>
              </a:rPr>
            </a:br>
            <a:r>
              <a:rPr lang="en-GB" sz="2000" u="sng" dirty="0">
                <a:ea typeface="+mj-lt"/>
                <a:cs typeface="+mj-lt"/>
                <a:hlinkClick r:id="rId3"/>
              </a:rPr>
              <a:t>https://www.youtube.com/watch?v=VNNsN9IJkws</a:t>
            </a:r>
            <a:endParaRPr lang="en-US" sz="2000" dirty="0"/>
          </a:p>
        </p:txBody>
      </p:sp>
      <p:pic>
        <p:nvPicPr>
          <p:cNvPr id="5" name="Picture 5" descr="A picture containing object, giraffe&#10;&#10;Description automatically generated">
            <a:extLst>
              <a:ext uri="{FF2B5EF4-FFF2-40B4-BE49-F238E27FC236}">
                <a16:creationId xmlns:a16="http://schemas.microsoft.com/office/drawing/2014/main" id="{3BFF094E-30E4-47E5-937E-BCA1379DDAD1}"/>
              </a:ext>
            </a:extLst>
          </p:cNvPr>
          <p:cNvPicPr>
            <a:picLocks noGrp="1" noChangeAspect="1"/>
          </p:cNvPicPr>
          <p:nvPr>
            <p:ph idx="1"/>
          </p:nvPr>
        </p:nvPicPr>
        <p:blipFill rotWithShape="1">
          <a:blip r:embed="rId4"/>
          <a:srcRect b="13862"/>
          <a:stretch/>
        </p:blipFill>
        <p:spPr>
          <a:xfrm>
            <a:off x="20" y="10"/>
            <a:ext cx="12191980" cy="5014697"/>
          </a:xfrm>
          <a:prstGeom prst="rect">
            <a:avLst/>
          </a:prstGeom>
        </p:spPr>
      </p:pic>
    </p:spTree>
    <p:extLst>
      <p:ext uri="{BB962C8B-B14F-4D97-AF65-F5344CB8AC3E}">
        <p14:creationId xmlns:p14="http://schemas.microsoft.com/office/powerpoint/2010/main" val="116811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9860B-E4E6-439B-A331-F10D3AA9DEEB}"/>
              </a:ext>
            </a:extLst>
          </p:cNvPr>
          <p:cNvSpPr>
            <a:spLocks noGrp="1"/>
          </p:cNvSpPr>
          <p:nvPr>
            <p:ph type="title"/>
          </p:nvPr>
        </p:nvSpPr>
        <p:spPr>
          <a:xfrm>
            <a:off x="630936" y="639520"/>
            <a:ext cx="3429000" cy="1719072"/>
          </a:xfrm>
        </p:spPr>
        <p:txBody>
          <a:bodyPr anchor="b">
            <a:normAutofit/>
          </a:bodyPr>
          <a:lstStyle/>
          <a:p>
            <a:r>
              <a:rPr lang="en-GB" sz="5400">
                <a:cs typeface="Calibri Light"/>
              </a:rPr>
              <a:t>Your task:</a:t>
            </a:r>
            <a:endParaRPr lang="en-GB" sz="540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127B3A-48EC-4BE8-B5C7-427642159409}"/>
              </a:ext>
            </a:extLst>
          </p:cNvPr>
          <p:cNvSpPr>
            <a:spLocks noGrp="1"/>
          </p:cNvSpPr>
          <p:nvPr>
            <p:ph idx="1"/>
          </p:nvPr>
        </p:nvSpPr>
        <p:spPr>
          <a:xfrm>
            <a:off x="630936" y="3024922"/>
            <a:ext cx="3429000" cy="3410712"/>
          </a:xfrm>
        </p:spPr>
        <p:txBody>
          <a:bodyPr vert="horz" lIns="91440" tIns="45720" rIns="91440" bIns="45720" rtlCol="0" anchor="t">
            <a:normAutofit/>
          </a:bodyPr>
          <a:lstStyle/>
          <a:p>
            <a:r>
              <a:rPr lang="en-GB" sz="2200">
                <a:cs typeface="Calibri"/>
              </a:rPr>
              <a:t>Complete worksheet 1.</a:t>
            </a:r>
          </a:p>
          <a:p>
            <a:r>
              <a:rPr lang="en-GB" sz="2200">
                <a:cs typeface="Calibri"/>
              </a:rPr>
              <a:t>Watch the video again if you need help. </a:t>
            </a:r>
          </a:p>
        </p:txBody>
      </p:sp>
      <p:pic>
        <p:nvPicPr>
          <p:cNvPr id="4" name="Picture 4" descr="A picture containing game&#10;&#10;Description automatically generated">
            <a:extLst>
              <a:ext uri="{FF2B5EF4-FFF2-40B4-BE49-F238E27FC236}">
                <a16:creationId xmlns:a16="http://schemas.microsoft.com/office/drawing/2014/main" id="{65A235C3-3E58-468F-9F49-5834038673CB}"/>
              </a:ext>
            </a:extLst>
          </p:cNvPr>
          <p:cNvPicPr>
            <a:picLocks noChangeAspect="1"/>
          </p:cNvPicPr>
          <p:nvPr/>
        </p:nvPicPr>
        <p:blipFill>
          <a:blip r:embed="rId3"/>
          <a:stretch>
            <a:fillRect/>
          </a:stretch>
        </p:blipFill>
        <p:spPr>
          <a:xfrm>
            <a:off x="4238660" y="1415288"/>
            <a:ext cx="7517278" cy="4027424"/>
          </a:xfrm>
          <a:prstGeom prst="rect">
            <a:avLst/>
          </a:prstGeom>
        </p:spPr>
      </p:pic>
    </p:spTree>
    <p:extLst>
      <p:ext uri="{BB962C8B-B14F-4D97-AF65-F5344CB8AC3E}">
        <p14:creationId xmlns:p14="http://schemas.microsoft.com/office/powerpoint/2010/main" val="258060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E404A-8FDF-4099-BF6F-1725EAE3FADB}"/>
              </a:ext>
            </a:extLst>
          </p:cNvPr>
          <p:cNvSpPr>
            <a:spLocks noGrp="1"/>
          </p:cNvSpPr>
          <p:nvPr>
            <p:ph type="title"/>
          </p:nvPr>
        </p:nvSpPr>
        <p:spPr>
          <a:xfrm>
            <a:off x="841248" y="548640"/>
            <a:ext cx="3600860" cy="5431536"/>
          </a:xfrm>
        </p:spPr>
        <p:txBody>
          <a:bodyPr>
            <a:normAutofit/>
          </a:bodyPr>
          <a:lstStyle/>
          <a:p>
            <a:r>
              <a:rPr lang="en-GB" sz="5400">
                <a:cs typeface="Calibri Light"/>
              </a:rPr>
              <a:t>Check your work, correct any you got wrong. </a:t>
            </a:r>
            <a:endParaRPr lang="en-GB"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7C0A72-B88E-4487-ACF8-97B9D3AC6759}"/>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514350" indent="-514350">
              <a:buAutoNum type="arabicPeriod"/>
            </a:pPr>
            <a:r>
              <a:rPr lang="en-GB" sz="2200">
                <a:ea typeface="+mn-lt"/>
                <a:cs typeface="+mn-lt"/>
              </a:rPr>
              <a:t>Which two factors influence brain development? </a:t>
            </a:r>
            <a:r>
              <a:rPr lang="en-GB" sz="2200">
                <a:solidFill>
                  <a:srgbClr val="FF0000"/>
                </a:solidFill>
                <a:ea typeface="+mn-lt"/>
                <a:cs typeface="+mn-lt"/>
              </a:rPr>
              <a:t>Genes and experiences (environment).</a:t>
            </a:r>
          </a:p>
          <a:p>
            <a:pPr marL="514350" indent="-514350">
              <a:buAutoNum type="arabicPeriod"/>
            </a:pPr>
            <a:r>
              <a:rPr lang="en-GB" sz="2200">
                <a:ea typeface="+mn-lt"/>
                <a:cs typeface="+mn-lt"/>
              </a:rPr>
              <a:t>What are brain cells called? </a:t>
            </a:r>
            <a:r>
              <a:rPr lang="en-GB" sz="2200">
                <a:solidFill>
                  <a:srgbClr val="FF0000"/>
                </a:solidFill>
                <a:ea typeface="+mn-lt"/>
                <a:cs typeface="+mn-lt"/>
              </a:rPr>
              <a:t>Neurons.</a:t>
            </a:r>
          </a:p>
          <a:p>
            <a:pPr marL="514350" indent="-514350">
              <a:buAutoNum type="arabicPeriod"/>
            </a:pPr>
            <a:r>
              <a:rPr lang="en-GB" sz="2200">
                <a:ea typeface="+mn-lt"/>
                <a:cs typeface="+mn-lt"/>
              </a:rPr>
              <a:t>What causes the strengthening of connections and circuits? </a:t>
            </a:r>
            <a:r>
              <a:rPr lang="en-GB" sz="2200">
                <a:solidFill>
                  <a:srgbClr val="FF0000"/>
                </a:solidFill>
                <a:ea typeface="+mn-lt"/>
                <a:cs typeface="+mn-lt"/>
              </a:rPr>
              <a:t>Repeated use (experiences and environment decides which are used more).</a:t>
            </a:r>
          </a:p>
          <a:p>
            <a:pPr marL="514350" indent="-514350">
              <a:buAutoNum type="arabicPeriod"/>
            </a:pPr>
            <a:r>
              <a:rPr lang="en-GB" sz="2200">
                <a:ea typeface="+mn-lt"/>
                <a:cs typeface="+mn-lt"/>
              </a:rPr>
              <a:t>What happens to connections that are not used? </a:t>
            </a:r>
            <a:r>
              <a:rPr lang="en-GB" sz="2200">
                <a:solidFill>
                  <a:srgbClr val="FF0000"/>
                </a:solidFill>
                <a:ea typeface="+mn-lt"/>
                <a:cs typeface="+mn-lt"/>
              </a:rPr>
              <a:t>Fade away through a process called pruning. </a:t>
            </a:r>
          </a:p>
          <a:p>
            <a:pPr marL="514350" indent="-514350">
              <a:buAutoNum type="arabicPeriod"/>
            </a:pPr>
            <a:r>
              <a:rPr lang="en-GB" sz="2200">
                <a:ea typeface="+mn-lt"/>
                <a:cs typeface="+mn-lt"/>
              </a:rPr>
              <a:t>What type of circuits are formed in the early years? </a:t>
            </a:r>
            <a:r>
              <a:rPr lang="en-GB" sz="2200">
                <a:solidFill>
                  <a:srgbClr val="FF0000"/>
                </a:solidFill>
                <a:ea typeface="+mn-lt"/>
                <a:cs typeface="+mn-lt"/>
              </a:rPr>
              <a:t>Simple circuits or the foundations (visual, emotions, motor skills, behavioural control, logic and memory). </a:t>
            </a:r>
            <a:endParaRPr lang="en-GB" sz="2200">
              <a:solidFill>
                <a:srgbClr val="FF0000"/>
              </a:solidFill>
              <a:cs typeface="Calibri"/>
            </a:endParaRPr>
          </a:p>
          <a:p>
            <a:pPr marL="514350" indent="-514350">
              <a:buAutoNum type="arabicPeriod"/>
            </a:pPr>
            <a:endParaRPr lang="en-GB" sz="2200">
              <a:cs typeface="Calibri"/>
            </a:endParaRPr>
          </a:p>
          <a:p>
            <a:endParaRPr lang="en-GB" sz="2200">
              <a:cs typeface="Calibri"/>
            </a:endParaRPr>
          </a:p>
        </p:txBody>
      </p:sp>
    </p:spTree>
    <p:extLst>
      <p:ext uri="{BB962C8B-B14F-4D97-AF65-F5344CB8AC3E}">
        <p14:creationId xmlns:p14="http://schemas.microsoft.com/office/powerpoint/2010/main" val="417722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81B7A-29CD-4256-9D96-63A0D646DFD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Describe what you see (H):</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5EC2F4E3-953F-4AED-AA6B-3AD910401986}"/>
              </a:ext>
            </a:extLst>
          </p:cNvPr>
          <p:cNvSpPr txBox="1">
            <a:spLocks/>
          </p:cNvSpPr>
          <p:nvPr/>
        </p:nvSpPr>
        <p:spPr>
          <a:xfrm>
            <a:off x="630936" y="266090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a:solidFill>
                  <a:srgbClr val="FF0000"/>
                </a:solidFill>
              </a:rPr>
              <a:t>36 weeks to 2 years the images have an increasing number of neurons (proliferation).</a:t>
            </a:r>
            <a:endParaRPr lang="en-US" sz="2200">
              <a:solidFill>
                <a:srgbClr val="FF0000"/>
              </a:solidFill>
              <a:cs typeface="Calibri"/>
            </a:endParaRPr>
          </a:p>
          <a:p>
            <a:pPr marL="0"/>
            <a:r>
              <a:rPr lang="en-US" sz="2200">
                <a:solidFill>
                  <a:srgbClr val="FF0000"/>
                </a:solidFill>
              </a:rPr>
              <a:t>The increase is greatest from 3-6 months. </a:t>
            </a:r>
            <a:endParaRPr lang="en-US" sz="2200">
              <a:solidFill>
                <a:srgbClr val="FF0000"/>
              </a:solidFill>
              <a:cs typeface="Calibri"/>
            </a:endParaRPr>
          </a:p>
          <a:p>
            <a:pPr marL="0"/>
            <a:r>
              <a:rPr lang="en-US" sz="2200">
                <a:solidFill>
                  <a:srgbClr val="FF0000"/>
                </a:solidFill>
              </a:rPr>
              <a:t>After two years, the total number of neurons, and connections between neurons, appears to decrease (pruning) between 2-4 years and again 4-6 years.</a:t>
            </a:r>
            <a:r>
              <a:rPr lang="en-US" sz="2200"/>
              <a:t> </a:t>
            </a:r>
            <a:endParaRPr lang="en-US" sz="2200">
              <a:cs typeface="Calibri"/>
            </a:endParaRPr>
          </a:p>
          <a:p>
            <a:pPr marL="514350"/>
            <a:endParaRPr lang="en-US" sz="2200"/>
          </a:p>
          <a:p>
            <a:pPr marL="514350"/>
            <a:endParaRPr lang="en-US" sz="2200"/>
          </a:p>
          <a:p>
            <a:endParaRPr lang="en-US" sz="2200"/>
          </a:p>
        </p:txBody>
      </p:sp>
      <p:pic>
        <p:nvPicPr>
          <p:cNvPr id="4" name="Picture 4" descr="Diagram&#10;&#10;Description automatically generated">
            <a:extLst>
              <a:ext uri="{FF2B5EF4-FFF2-40B4-BE49-F238E27FC236}">
                <a16:creationId xmlns:a16="http://schemas.microsoft.com/office/drawing/2014/main" id="{C42115FE-66AA-4B64-A14D-DC4F126C14E8}"/>
              </a:ext>
            </a:extLst>
          </p:cNvPr>
          <p:cNvPicPr>
            <a:picLocks noGrp="1" noChangeAspect="1"/>
          </p:cNvPicPr>
          <p:nvPr>
            <p:ph idx="1"/>
          </p:nvPr>
        </p:nvPicPr>
        <p:blipFill>
          <a:blip r:embed="rId3"/>
          <a:stretch>
            <a:fillRect/>
          </a:stretch>
        </p:blipFill>
        <p:spPr>
          <a:xfrm>
            <a:off x="5198504" y="1843080"/>
            <a:ext cx="6814733" cy="2677034"/>
          </a:xfrm>
          <a:prstGeom prst="rect">
            <a:avLst/>
          </a:prstGeom>
        </p:spPr>
      </p:pic>
    </p:spTree>
    <p:extLst>
      <p:ext uri="{BB962C8B-B14F-4D97-AF65-F5344CB8AC3E}">
        <p14:creationId xmlns:p14="http://schemas.microsoft.com/office/powerpoint/2010/main" val="187363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D6F6-16E0-4A91-989D-64D24C85FBC3}"/>
              </a:ext>
            </a:extLst>
          </p:cNvPr>
          <p:cNvSpPr>
            <a:spLocks noGrp="1"/>
          </p:cNvSpPr>
          <p:nvPr>
            <p:ph type="title"/>
          </p:nvPr>
        </p:nvSpPr>
        <p:spPr>
          <a:xfrm>
            <a:off x="289066" y="3709718"/>
            <a:ext cx="4469830" cy="2481441"/>
          </a:xfrm>
        </p:spPr>
        <p:txBody>
          <a:bodyPr anchor="ctr">
            <a:normAutofit/>
          </a:bodyPr>
          <a:lstStyle/>
          <a:p>
            <a:r>
              <a:rPr lang="en-GB" b="1">
                <a:cs typeface="Calibri Light"/>
              </a:rPr>
              <a:t>Neuroplasticity</a:t>
            </a:r>
            <a:endParaRPr lang="en-GB" b="1"/>
          </a:p>
        </p:txBody>
      </p:sp>
      <p:sp>
        <p:nvSpPr>
          <p:cNvPr id="3" name="Content Placeholder 2">
            <a:extLst>
              <a:ext uri="{FF2B5EF4-FFF2-40B4-BE49-F238E27FC236}">
                <a16:creationId xmlns:a16="http://schemas.microsoft.com/office/drawing/2014/main" id="{24D78DD6-FED2-4853-8182-643FE90A797E}"/>
              </a:ext>
            </a:extLst>
          </p:cNvPr>
          <p:cNvSpPr>
            <a:spLocks noGrp="1"/>
          </p:cNvSpPr>
          <p:nvPr>
            <p:ph idx="1"/>
          </p:nvPr>
        </p:nvSpPr>
        <p:spPr>
          <a:xfrm>
            <a:off x="4756224" y="3706363"/>
            <a:ext cx="7514167" cy="2481441"/>
          </a:xfrm>
        </p:spPr>
        <p:txBody>
          <a:bodyPr vert="horz" lIns="91440" tIns="45720" rIns="91440" bIns="45720" rtlCol="0" anchor="ctr">
            <a:normAutofit/>
          </a:bodyPr>
          <a:lstStyle/>
          <a:p>
            <a:pPr marL="0" indent="0">
              <a:buNone/>
            </a:pPr>
            <a:endParaRPr lang="en-GB" u="sng" dirty="0">
              <a:ea typeface="+mn-lt"/>
              <a:cs typeface="+mn-lt"/>
            </a:endParaRPr>
          </a:p>
          <a:p>
            <a:pPr marL="0" indent="0">
              <a:buNone/>
            </a:pPr>
            <a:r>
              <a:rPr lang="en-GB" u="sng" dirty="0">
                <a:ea typeface="+mn-lt"/>
                <a:cs typeface="+mn-lt"/>
                <a:hlinkClick r:id="rId3"/>
              </a:rPr>
              <a:t>https://www.youtube.com/watch?v=ELpfYCZa87g</a:t>
            </a:r>
            <a:endParaRPr lang="en-US" dirty="0">
              <a:cs typeface="Calibri"/>
            </a:endParaRPr>
          </a:p>
          <a:p>
            <a:endParaRPr lang="en-GB" sz="3200" u="sng" dirty="0">
              <a:cs typeface="Calibri"/>
            </a:endParaRPr>
          </a:p>
        </p:txBody>
      </p:sp>
      <p:pic>
        <p:nvPicPr>
          <p:cNvPr id="4" name="Picture 4" descr="A close up of a sign&#10;&#10;Description automatically generated">
            <a:extLst>
              <a:ext uri="{FF2B5EF4-FFF2-40B4-BE49-F238E27FC236}">
                <a16:creationId xmlns:a16="http://schemas.microsoft.com/office/drawing/2014/main" id="{069198AE-8EA8-40DE-8B57-EA11720D4812}"/>
              </a:ext>
            </a:extLst>
          </p:cNvPr>
          <p:cNvPicPr>
            <a:picLocks noChangeAspect="1"/>
          </p:cNvPicPr>
          <p:nvPr/>
        </p:nvPicPr>
        <p:blipFill rotWithShape="1">
          <a:blip r:embed="rId4"/>
          <a:srcRect t="4660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61491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5687-FCB4-4222-A398-D407AF5C5115}"/>
              </a:ext>
            </a:extLst>
          </p:cNvPr>
          <p:cNvSpPr>
            <a:spLocks noGrp="1"/>
          </p:cNvSpPr>
          <p:nvPr>
            <p:ph type="title"/>
          </p:nvPr>
        </p:nvSpPr>
        <p:spPr>
          <a:xfrm>
            <a:off x="5297762" y="329184"/>
            <a:ext cx="6251110" cy="1783080"/>
          </a:xfrm>
        </p:spPr>
        <p:txBody>
          <a:bodyPr anchor="b">
            <a:normAutofit/>
          </a:bodyPr>
          <a:lstStyle/>
          <a:p>
            <a:r>
              <a:rPr lang="en-GB" sz="3800">
                <a:cs typeface="Calibri Light"/>
              </a:rPr>
              <a:t>What have we learnt?</a:t>
            </a:r>
            <a:br>
              <a:rPr lang="en-GB" sz="3800">
                <a:cs typeface="Calibri Light"/>
              </a:rPr>
            </a:br>
            <a:r>
              <a:rPr lang="en-GB" sz="2400">
                <a:cs typeface="Calibri Light"/>
              </a:rPr>
              <a:t>Unscramble the words – what do they mean?</a:t>
            </a:r>
            <a:endParaRPr lang="en-GB" sz="2400"/>
          </a:p>
        </p:txBody>
      </p:sp>
      <p:sp>
        <p:nvSpPr>
          <p:cNvPr id="3" name="Content Placeholder 2">
            <a:extLst>
              <a:ext uri="{FF2B5EF4-FFF2-40B4-BE49-F238E27FC236}">
                <a16:creationId xmlns:a16="http://schemas.microsoft.com/office/drawing/2014/main" id="{D0E7633F-A12E-4E70-A377-42D967C33B9F}"/>
              </a:ext>
            </a:extLst>
          </p:cNvPr>
          <p:cNvSpPr>
            <a:spLocks noGrp="1"/>
          </p:cNvSpPr>
          <p:nvPr>
            <p:ph idx="1"/>
          </p:nvPr>
        </p:nvSpPr>
        <p:spPr>
          <a:xfrm>
            <a:off x="5297762" y="2706624"/>
            <a:ext cx="3332507" cy="3483864"/>
          </a:xfrm>
        </p:spPr>
        <p:txBody>
          <a:bodyPr vert="horz" lIns="91440" tIns="45720" rIns="91440" bIns="45720" rtlCol="0" anchor="t">
            <a:noAutofit/>
          </a:bodyPr>
          <a:lstStyle/>
          <a:p>
            <a:r>
              <a:rPr lang="en-GB" dirty="0">
                <a:ea typeface="+mn-lt"/>
                <a:cs typeface="+mn-lt"/>
              </a:rPr>
              <a:t>NIBAR </a:t>
            </a:r>
            <a:endParaRPr lang="en-US" dirty="0">
              <a:cs typeface="Calibri"/>
            </a:endParaRPr>
          </a:p>
          <a:p>
            <a:r>
              <a:rPr lang="en-GB" dirty="0">
                <a:ea typeface="+mn-lt"/>
                <a:cs typeface="+mn-lt"/>
              </a:rPr>
              <a:t>ONENUR </a:t>
            </a:r>
          </a:p>
          <a:p>
            <a:r>
              <a:rPr lang="en-GB" dirty="0">
                <a:ea typeface="+mn-lt"/>
                <a:cs typeface="+mn-lt"/>
              </a:rPr>
              <a:t>NECNOCNOTIS</a:t>
            </a:r>
          </a:p>
          <a:p>
            <a:r>
              <a:rPr lang="en-GB" dirty="0">
                <a:ea typeface="+mn-lt"/>
                <a:cs typeface="+mn-lt"/>
              </a:rPr>
              <a:t>YELTNOPSCIITAUR</a:t>
            </a:r>
          </a:p>
          <a:p>
            <a:r>
              <a:rPr lang="en-GB" dirty="0">
                <a:ea typeface="+mn-lt"/>
                <a:cs typeface="+mn-lt"/>
              </a:rPr>
              <a:t>EEGNS</a:t>
            </a:r>
          </a:p>
          <a:p>
            <a:r>
              <a:rPr lang="en-GB" dirty="0">
                <a:ea typeface="+mn-lt"/>
                <a:cs typeface="+mn-lt"/>
              </a:rPr>
              <a:t>TEVINORMENN </a:t>
            </a:r>
            <a:endParaRPr lang="en-GB" dirty="0">
              <a:cs typeface="Calibri"/>
            </a:endParaRPr>
          </a:p>
          <a:p>
            <a:endParaRPr lang="en-GB" i="1" dirty="0">
              <a:ea typeface="+mn-lt"/>
              <a:cs typeface="+mn-lt"/>
            </a:endParaRPr>
          </a:p>
          <a:p>
            <a:endParaRPr lang="en-GB" dirty="0">
              <a:cs typeface="Calibri"/>
            </a:endParaRPr>
          </a:p>
        </p:txBody>
      </p:sp>
      <p:pic>
        <p:nvPicPr>
          <p:cNvPr id="5" name="Picture 4">
            <a:extLst>
              <a:ext uri="{FF2B5EF4-FFF2-40B4-BE49-F238E27FC236}">
                <a16:creationId xmlns:a16="http://schemas.microsoft.com/office/drawing/2014/main" id="{F57F3A18-8F47-46FC-92C7-3161416BC12F}"/>
              </a:ext>
            </a:extLst>
          </p:cNvPr>
          <p:cNvPicPr>
            <a:picLocks noChangeAspect="1"/>
          </p:cNvPicPr>
          <p:nvPr/>
        </p:nvPicPr>
        <p:blipFill rotWithShape="1">
          <a:blip r:embed="rId2"/>
          <a:srcRect l="44713" r="4356" b="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extBox 3">
            <a:extLst>
              <a:ext uri="{FF2B5EF4-FFF2-40B4-BE49-F238E27FC236}">
                <a16:creationId xmlns:a16="http://schemas.microsoft.com/office/drawing/2014/main" id="{18088A79-71AE-4303-ABFB-30A8EE9D6822}"/>
              </a:ext>
            </a:extLst>
          </p:cNvPr>
          <p:cNvSpPr txBox="1"/>
          <p:nvPr/>
        </p:nvSpPr>
        <p:spPr>
          <a:xfrm>
            <a:off x="8951344" y="2711570"/>
            <a:ext cx="3246407" cy="24591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90000"/>
              </a:lnSpc>
              <a:spcBef>
                <a:spcPts val="1000"/>
              </a:spcBef>
              <a:buFont typeface="Arial" panose="020B0604020202020204" pitchFamily="34" charset="0"/>
              <a:buChar char="•"/>
            </a:pPr>
            <a:r>
              <a:rPr lang="en-GB" sz="2800" i="1">
                <a:ea typeface="+mn-lt"/>
                <a:cs typeface="+mn-lt"/>
              </a:rPr>
              <a:t>GPINRUN</a:t>
            </a:r>
            <a:endParaRPr lang="en-US" sz="2800">
              <a:ea typeface="+mn-lt"/>
              <a:cs typeface="+mn-lt"/>
            </a:endParaRPr>
          </a:p>
          <a:p>
            <a:pPr marL="457200" indent="-457200">
              <a:lnSpc>
                <a:spcPct val="90000"/>
              </a:lnSpc>
              <a:spcBef>
                <a:spcPts val="1000"/>
              </a:spcBef>
              <a:buFont typeface="Arial" panose="020B0604020202020204" pitchFamily="34" charset="0"/>
              <a:buChar char="•"/>
            </a:pPr>
            <a:r>
              <a:rPr lang="en-GB" sz="2800" i="1">
                <a:ea typeface="+mn-lt"/>
                <a:cs typeface="+mn-lt"/>
              </a:rPr>
              <a:t>TSURCIIC</a:t>
            </a:r>
            <a:endParaRPr lang="en-US">
              <a:cs typeface="Calibri" panose="020F0502020204030204"/>
            </a:endParaRPr>
          </a:p>
          <a:p>
            <a:pPr marL="457200" indent="-457200" algn="l">
              <a:lnSpc>
                <a:spcPct val="90000"/>
              </a:lnSpc>
              <a:spcBef>
                <a:spcPts val="1000"/>
              </a:spcBef>
              <a:buFont typeface="Arial" panose="020B0604020202020204" pitchFamily="34" charset="0"/>
              <a:buChar char="•"/>
            </a:pPr>
            <a:r>
              <a:rPr lang="en-GB" sz="2800" i="1">
                <a:cs typeface="Calibri"/>
              </a:rPr>
              <a:t>FILOPEARTINOR</a:t>
            </a:r>
          </a:p>
          <a:p>
            <a:pPr marL="457200" indent="-457200">
              <a:lnSpc>
                <a:spcPct val="90000"/>
              </a:lnSpc>
              <a:spcBef>
                <a:spcPts val="1000"/>
              </a:spcBef>
              <a:buFont typeface="Arial" panose="020B0604020202020204" pitchFamily="34" charset="0"/>
              <a:buChar char="•"/>
            </a:pPr>
            <a:r>
              <a:rPr lang="en-GB" sz="2800" i="1">
                <a:cs typeface="Calibri"/>
              </a:rPr>
              <a:t>NEPICITEGES</a:t>
            </a:r>
          </a:p>
          <a:p>
            <a:pPr marL="514350" indent="-514350">
              <a:buFont typeface="Arial" panose="020B0604020202020204" pitchFamily="34" charset="0"/>
              <a:buChar char="•"/>
            </a:pPr>
            <a:endParaRPr lang="en-US" sz="2800">
              <a:cs typeface="Calibri" panose="020F0502020204030204"/>
            </a:endParaRPr>
          </a:p>
        </p:txBody>
      </p:sp>
      <p:sp>
        <p:nvSpPr>
          <p:cNvPr id="6" name="TextBox 5">
            <a:extLst>
              <a:ext uri="{FF2B5EF4-FFF2-40B4-BE49-F238E27FC236}">
                <a16:creationId xmlns:a16="http://schemas.microsoft.com/office/drawing/2014/main" id="{E8487726-6A5F-4256-B28C-433AFA66CD0E}"/>
              </a:ext>
            </a:extLst>
          </p:cNvPr>
          <p:cNvSpPr txBox="1"/>
          <p:nvPr/>
        </p:nvSpPr>
        <p:spPr>
          <a:xfrm>
            <a:off x="10662249" y="6349042"/>
            <a:ext cx="1219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 version </a:t>
            </a:r>
          </a:p>
        </p:txBody>
      </p:sp>
    </p:spTree>
    <p:extLst>
      <p:ext uri="{BB962C8B-B14F-4D97-AF65-F5344CB8AC3E}">
        <p14:creationId xmlns:p14="http://schemas.microsoft.com/office/powerpoint/2010/main" val="144825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5687-FCB4-4222-A398-D407AF5C5115}"/>
              </a:ext>
            </a:extLst>
          </p:cNvPr>
          <p:cNvSpPr>
            <a:spLocks noGrp="1"/>
          </p:cNvSpPr>
          <p:nvPr>
            <p:ph type="title"/>
          </p:nvPr>
        </p:nvSpPr>
        <p:spPr>
          <a:xfrm>
            <a:off x="5297762" y="329184"/>
            <a:ext cx="6251110" cy="1783080"/>
          </a:xfrm>
        </p:spPr>
        <p:txBody>
          <a:bodyPr anchor="b">
            <a:normAutofit/>
          </a:bodyPr>
          <a:lstStyle/>
          <a:p>
            <a:r>
              <a:rPr lang="en-GB" sz="3800">
                <a:cs typeface="Calibri Light"/>
              </a:rPr>
              <a:t>What have we learnt?</a:t>
            </a:r>
            <a:br>
              <a:rPr lang="en-GB" sz="3800">
                <a:cs typeface="Calibri Light"/>
              </a:rPr>
            </a:br>
            <a:r>
              <a:rPr lang="en-GB" sz="2400">
                <a:cs typeface="Calibri Light"/>
              </a:rPr>
              <a:t>Definitions</a:t>
            </a:r>
            <a:endParaRPr lang="en-GB" sz="2400"/>
          </a:p>
        </p:txBody>
      </p:sp>
      <p:sp>
        <p:nvSpPr>
          <p:cNvPr id="3" name="Content Placeholder 2">
            <a:extLst>
              <a:ext uri="{FF2B5EF4-FFF2-40B4-BE49-F238E27FC236}">
                <a16:creationId xmlns:a16="http://schemas.microsoft.com/office/drawing/2014/main" id="{D0E7633F-A12E-4E70-A377-42D967C33B9F}"/>
              </a:ext>
            </a:extLst>
          </p:cNvPr>
          <p:cNvSpPr>
            <a:spLocks noGrp="1"/>
          </p:cNvSpPr>
          <p:nvPr>
            <p:ph idx="1"/>
          </p:nvPr>
        </p:nvSpPr>
        <p:spPr>
          <a:xfrm>
            <a:off x="5297762" y="2706624"/>
            <a:ext cx="3332507" cy="3483864"/>
          </a:xfrm>
        </p:spPr>
        <p:txBody>
          <a:bodyPr vert="horz" lIns="91440" tIns="45720" rIns="91440" bIns="45720" rtlCol="0" anchor="t">
            <a:noAutofit/>
          </a:bodyPr>
          <a:lstStyle/>
          <a:p>
            <a:r>
              <a:rPr lang="en-GB">
                <a:ea typeface="+mn-lt"/>
                <a:cs typeface="+mn-lt"/>
              </a:rPr>
              <a:t>BRAIN</a:t>
            </a:r>
            <a:endParaRPr lang="en-US">
              <a:cs typeface="Calibri"/>
            </a:endParaRPr>
          </a:p>
          <a:p>
            <a:r>
              <a:rPr lang="en-GB">
                <a:ea typeface="+mn-lt"/>
                <a:cs typeface="+mn-lt"/>
              </a:rPr>
              <a:t>NEURON</a:t>
            </a:r>
          </a:p>
          <a:p>
            <a:r>
              <a:rPr lang="en-GB">
                <a:ea typeface="+mn-lt"/>
                <a:cs typeface="+mn-lt"/>
              </a:rPr>
              <a:t>CONNECTIONS</a:t>
            </a:r>
          </a:p>
          <a:p>
            <a:r>
              <a:rPr lang="en-GB">
                <a:ea typeface="+mn-lt"/>
                <a:cs typeface="+mn-lt"/>
              </a:rPr>
              <a:t>NEUROPLASTICITY</a:t>
            </a:r>
          </a:p>
          <a:p>
            <a:r>
              <a:rPr lang="en-GB">
                <a:ea typeface="+mn-lt"/>
                <a:cs typeface="+mn-lt"/>
              </a:rPr>
              <a:t>GENES</a:t>
            </a:r>
          </a:p>
          <a:p>
            <a:r>
              <a:rPr lang="en-GB">
                <a:ea typeface="+mn-lt"/>
                <a:cs typeface="+mn-lt"/>
              </a:rPr>
              <a:t>ENVIRONMENT</a:t>
            </a:r>
            <a:endParaRPr lang="en-GB">
              <a:cs typeface="Calibri"/>
            </a:endParaRPr>
          </a:p>
          <a:p>
            <a:pPr marL="0" indent="0">
              <a:buNone/>
            </a:pPr>
            <a:endParaRPr lang="en-GB" i="1">
              <a:ea typeface="+mn-lt"/>
              <a:cs typeface="+mn-lt"/>
            </a:endParaRPr>
          </a:p>
          <a:p>
            <a:endParaRPr lang="en-GB">
              <a:cs typeface="Calibri"/>
            </a:endParaRPr>
          </a:p>
        </p:txBody>
      </p:sp>
      <p:pic>
        <p:nvPicPr>
          <p:cNvPr id="5" name="Picture 4">
            <a:extLst>
              <a:ext uri="{FF2B5EF4-FFF2-40B4-BE49-F238E27FC236}">
                <a16:creationId xmlns:a16="http://schemas.microsoft.com/office/drawing/2014/main" id="{F57F3A18-8F47-46FC-92C7-3161416BC12F}"/>
              </a:ext>
            </a:extLst>
          </p:cNvPr>
          <p:cNvPicPr>
            <a:picLocks noChangeAspect="1"/>
          </p:cNvPicPr>
          <p:nvPr/>
        </p:nvPicPr>
        <p:blipFill rotWithShape="1">
          <a:blip r:embed="rId2"/>
          <a:srcRect l="44713" r="4356" b="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extBox 3">
            <a:extLst>
              <a:ext uri="{FF2B5EF4-FFF2-40B4-BE49-F238E27FC236}">
                <a16:creationId xmlns:a16="http://schemas.microsoft.com/office/drawing/2014/main" id="{18088A79-71AE-4303-ABFB-30A8EE9D6822}"/>
              </a:ext>
            </a:extLst>
          </p:cNvPr>
          <p:cNvSpPr txBox="1"/>
          <p:nvPr/>
        </p:nvSpPr>
        <p:spPr>
          <a:xfrm>
            <a:off x="8635042" y="2711570"/>
            <a:ext cx="2944483" cy="24591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GB" sz="2800" i="1">
                <a:ea typeface="+mn-lt"/>
                <a:cs typeface="+mn-lt"/>
              </a:rPr>
              <a:t>PRUNING</a:t>
            </a:r>
            <a:endParaRPr lang="en-US" sz="2800">
              <a:ea typeface="+mn-lt"/>
              <a:cs typeface="+mn-lt"/>
            </a:endParaRPr>
          </a:p>
          <a:p>
            <a:pPr marL="285750" indent="-285750">
              <a:lnSpc>
                <a:spcPct val="90000"/>
              </a:lnSpc>
              <a:spcBef>
                <a:spcPts val="1000"/>
              </a:spcBef>
              <a:buFont typeface="Arial"/>
              <a:buChar char="•"/>
            </a:pPr>
            <a:r>
              <a:rPr lang="en-GB" sz="2800" i="1">
                <a:ea typeface="+mn-lt"/>
                <a:cs typeface="+mn-lt"/>
              </a:rPr>
              <a:t>CIRCUITS</a:t>
            </a:r>
            <a:endParaRPr lang="en-US"/>
          </a:p>
          <a:p>
            <a:pPr marL="285750" indent="-285750" algn="l">
              <a:lnSpc>
                <a:spcPct val="90000"/>
              </a:lnSpc>
              <a:spcBef>
                <a:spcPts val="1000"/>
              </a:spcBef>
              <a:buFont typeface="Arial"/>
              <a:buChar char="•"/>
            </a:pPr>
            <a:r>
              <a:rPr lang="en-GB" sz="2800" i="1">
                <a:cs typeface="Calibri"/>
              </a:rPr>
              <a:t>PROLIFERATION</a:t>
            </a:r>
          </a:p>
          <a:p>
            <a:pPr marL="285750" indent="-285750">
              <a:lnSpc>
                <a:spcPct val="90000"/>
              </a:lnSpc>
              <a:spcBef>
                <a:spcPts val="1000"/>
              </a:spcBef>
              <a:buFont typeface="Arial"/>
              <a:buChar char="•"/>
            </a:pPr>
            <a:r>
              <a:rPr lang="en-GB" sz="2800" i="1">
                <a:cs typeface="Calibri"/>
              </a:rPr>
              <a:t>EPIGENETICS</a:t>
            </a:r>
          </a:p>
          <a:p>
            <a:endParaRPr lang="en-US" sz="2800">
              <a:cs typeface="Calibri" panose="020F0502020204030204"/>
            </a:endParaRPr>
          </a:p>
        </p:txBody>
      </p:sp>
      <p:sp>
        <p:nvSpPr>
          <p:cNvPr id="7" name="TextBox 6">
            <a:extLst>
              <a:ext uri="{FF2B5EF4-FFF2-40B4-BE49-F238E27FC236}">
                <a16:creationId xmlns:a16="http://schemas.microsoft.com/office/drawing/2014/main" id="{A8011DD1-583C-4366-9CE9-8FA3E8DDA6B1}"/>
              </a:ext>
            </a:extLst>
          </p:cNvPr>
          <p:cNvSpPr txBox="1"/>
          <p:nvPr/>
        </p:nvSpPr>
        <p:spPr>
          <a:xfrm>
            <a:off x="9794742" y="6349042"/>
            <a:ext cx="20867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 version - answers </a:t>
            </a:r>
          </a:p>
        </p:txBody>
      </p:sp>
    </p:spTree>
    <p:extLst>
      <p:ext uri="{BB962C8B-B14F-4D97-AF65-F5344CB8AC3E}">
        <p14:creationId xmlns:p14="http://schemas.microsoft.com/office/powerpoint/2010/main" val="352200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7633F-A12E-4E70-A377-42D967C33B9F}"/>
              </a:ext>
            </a:extLst>
          </p:cNvPr>
          <p:cNvSpPr>
            <a:spLocks noGrp="1"/>
          </p:cNvSpPr>
          <p:nvPr>
            <p:ph idx="1"/>
          </p:nvPr>
        </p:nvSpPr>
        <p:spPr>
          <a:xfrm>
            <a:off x="3545162" y="1524"/>
            <a:ext cx="8526807" cy="3483864"/>
          </a:xfrm>
        </p:spPr>
        <p:txBody>
          <a:bodyPr vert="horz" lIns="91440" tIns="45720" rIns="91440" bIns="45720" rtlCol="0" anchor="t">
            <a:noAutofit/>
          </a:bodyPr>
          <a:lstStyle/>
          <a:p>
            <a:r>
              <a:rPr lang="en-GB" sz="2400">
                <a:ea typeface="+mn-lt"/>
                <a:cs typeface="+mn-lt"/>
              </a:rPr>
              <a:t>BRAIN – The organ of the body responsible for coordinating responses, including thoughts, emotions, and behaviours. </a:t>
            </a:r>
            <a:endParaRPr lang="en-US" sz="2400">
              <a:cs typeface="Calibri"/>
            </a:endParaRPr>
          </a:p>
          <a:p>
            <a:r>
              <a:rPr lang="en-GB" sz="2400">
                <a:ea typeface="+mn-lt"/>
                <a:cs typeface="+mn-lt"/>
              </a:rPr>
              <a:t>NEURON – Specialised cell found in the brain.</a:t>
            </a:r>
          </a:p>
          <a:p>
            <a:r>
              <a:rPr lang="en-GB" sz="2400">
                <a:ea typeface="+mn-lt"/>
                <a:cs typeface="+mn-lt"/>
              </a:rPr>
              <a:t>CONNECTIONS – Junction between two cells. It forms when new experiences occur.  </a:t>
            </a:r>
          </a:p>
          <a:p>
            <a:r>
              <a:rPr lang="en-GB" sz="2400">
                <a:ea typeface="+mn-lt"/>
                <a:cs typeface="+mn-lt"/>
              </a:rPr>
              <a:t>NEUROPLASTICITY – Ability of the brain’s structure to change and grow during a person’s life.</a:t>
            </a:r>
          </a:p>
          <a:p>
            <a:r>
              <a:rPr lang="en-GB" sz="2400">
                <a:ea typeface="+mn-lt"/>
                <a:cs typeface="+mn-lt"/>
              </a:rPr>
              <a:t>GENES – Unit of inheritance passing from parents to offspring. Determines some characteristics of the offspring. </a:t>
            </a:r>
          </a:p>
          <a:p>
            <a:r>
              <a:rPr lang="en-GB" sz="2400">
                <a:ea typeface="+mn-lt"/>
                <a:cs typeface="+mn-lt"/>
              </a:rPr>
              <a:t>ENVIRONMENT – Experiences, relationships and surroundings that affect development. </a:t>
            </a:r>
            <a:endParaRPr lang="en-GB" sz="2400">
              <a:cs typeface="Calibri"/>
            </a:endParaRPr>
          </a:p>
          <a:p>
            <a:pPr marL="0" indent="0">
              <a:buNone/>
            </a:pPr>
            <a:endParaRPr lang="en-GB" sz="2400" i="1">
              <a:ea typeface="+mn-lt"/>
              <a:cs typeface="+mn-lt"/>
            </a:endParaRPr>
          </a:p>
          <a:p>
            <a:endParaRPr lang="en-GB" sz="2400">
              <a:cs typeface="Calibri"/>
            </a:endParaRPr>
          </a:p>
        </p:txBody>
      </p:sp>
      <p:pic>
        <p:nvPicPr>
          <p:cNvPr id="5" name="Picture 4">
            <a:extLst>
              <a:ext uri="{FF2B5EF4-FFF2-40B4-BE49-F238E27FC236}">
                <a16:creationId xmlns:a16="http://schemas.microsoft.com/office/drawing/2014/main" id="{F57F3A18-8F47-46FC-92C7-3161416BC12F}"/>
              </a:ext>
            </a:extLst>
          </p:cNvPr>
          <p:cNvPicPr>
            <a:picLocks noChangeAspect="1"/>
          </p:cNvPicPr>
          <p:nvPr/>
        </p:nvPicPr>
        <p:blipFill rotWithShape="1">
          <a:blip r:embed="rId2"/>
          <a:srcRect l="44713" r="4356" b="4"/>
          <a:stretch/>
        </p:blipFill>
        <p:spPr>
          <a:xfrm>
            <a:off x="-673099" y="10"/>
            <a:ext cx="43271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extBox 3">
            <a:extLst>
              <a:ext uri="{FF2B5EF4-FFF2-40B4-BE49-F238E27FC236}">
                <a16:creationId xmlns:a16="http://schemas.microsoft.com/office/drawing/2014/main" id="{18088A79-71AE-4303-ABFB-30A8EE9D6822}"/>
              </a:ext>
            </a:extLst>
          </p:cNvPr>
          <p:cNvSpPr txBox="1"/>
          <p:nvPr/>
        </p:nvSpPr>
        <p:spPr>
          <a:xfrm>
            <a:off x="3542342" y="4673232"/>
            <a:ext cx="8532483" cy="2508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GB" sz="2400" i="1" dirty="0">
                <a:ea typeface="+mn-lt"/>
                <a:cs typeface="+mn-lt"/>
              </a:rPr>
              <a:t>PRUNING – </a:t>
            </a:r>
            <a:r>
              <a:rPr lang="en-GB" sz="2400" dirty="0">
                <a:ea typeface="+mn-lt"/>
                <a:cs typeface="+mn-lt"/>
              </a:rPr>
              <a:t>Removal of unused connections between neurons</a:t>
            </a:r>
            <a:endParaRPr lang="en-US" sz="2400" dirty="0">
              <a:ea typeface="+mn-lt"/>
              <a:cs typeface="+mn-lt"/>
            </a:endParaRPr>
          </a:p>
          <a:p>
            <a:pPr marL="285750" indent="-285750">
              <a:lnSpc>
                <a:spcPct val="90000"/>
              </a:lnSpc>
              <a:spcBef>
                <a:spcPts val="1000"/>
              </a:spcBef>
              <a:buFont typeface="Arial"/>
              <a:buChar char="•"/>
            </a:pPr>
            <a:r>
              <a:rPr lang="en-GB" sz="2400" i="1" dirty="0">
                <a:ea typeface="+mn-lt"/>
                <a:cs typeface="+mn-lt"/>
              </a:rPr>
              <a:t>CIRCUITS – </a:t>
            </a:r>
            <a:r>
              <a:rPr lang="en-GB" sz="2400" dirty="0">
                <a:ea typeface="+mn-lt"/>
                <a:cs typeface="+mn-lt"/>
              </a:rPr>
              <a:t>Interconnected neurons with a specified function. </a:t>
            </a:r>
            <a:endParaRPr lang="en-US" sz="2400" dirty="0"/>
          </a:p>
          <a:p>
            <a:pPr marL="285750" indent="-285750">
              <a:lnSpc>
                <a:spcPct val="90000"/>
              </a:lnSpc>
              <a:spcBef>
                <a:spcPts val="1000"/>
              </a:spcBef>
              <a:buFont typeface="Arial"/>
              <a:buChar char="•"/>
            </a:pPr>
            <a:r>
              <a:rPr lang="en-GB" sz="2400" i="1" dirty="0">
                <a:cs typeface="Calibri"/>
              </a:rPr>
              <a:t>PROLIFERATION – </a:t>
            </a:r>
            <a:r>
              <a:rPr lang="en-GB" sz="2400" dirty="0">
                <a:cs typeface="Calibri"/>
              </a:rPr>
              <a:t>Growth or production of new neurons. </a:t>
            </a:r>
          </a:p>
          <a:p>
            <a:pPr marL="285750" indent="-285750">
              <a:lnSpc>
                <a:spcPct val="90000"/>
              </a:lnSpc>
              <a:spcBef>
                <a:spcPts val="1000"/>
              </a:spcBef>
              <a:buFont typeface="Arial"/>
              <a:buChar char="•"/>
            </a:pPr>
            <a:r>
              <a:rPr lang="en-GB" sz="2400" i="1" dirty="0">
                <a:cs typeface="Calibri"/>
              </a:rPr>
              <a:t>EPIGENETICS – </a:t>
            </a:r>
            <a:r>
              <a:rPr lang="en-GB" sz="2400" dirty="0">
                <a:cs typeface="Calibri"/>
              </a:rPr>
              <a:t>Changes in how genes are expressed (or read) cause by environmental factors like experiences. </a:t>
            </a:r>
          </a:p>
          <a:p>
            <a:endParaRPr lang="en-US" sz="2400">
              <a:cs typeface="Calibri" panose="020F0502020204030204"/>
            </a:endParaRPr>
          </a:p>
        </p:txBody>
      </p:sp>
    </p:spTree>
    <p:extLst>
      <p:ext uri="{BB962C8B-B14F-4D97-AF65-F5344CB8AC3E}">
        <p14:creationId xmlns:p14="http://schemas.microsoft.com/office/powerpoint/2010/main" val="114850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5DEE-5FDA-47CE-83BF-8350C465AECC}"/>
              </a:ext>
            </a:extLst>
          </p:cNvPr>
          <p:cNvSpPr>
            <a:spLocks noGrp="1"/>
          </p:cNvSpPr>
          <p:nvPr>
            <p:ph type="title"/>
          </p:nvPr>
        </p:nvSpPr>
        <p:spPr>
          <a:xfrm>
            <a:off x="804672" y="802955"/>
            <a:ext cx="4977976" cy="1454051"/>
          </a:xfrm>
        </p:spPr>
        <p:txBody>
          <a:bodyPr>
            <a:normAutofit/>
          </a:bodyPr>
          <a:lstStyle/>
          <a:p>
            <a:r>
              <a:rPr lang="en-GB" sz="3300">
                <a:solidFill>
                  <a:srgbClr val="000000"/>
                </a:solidFill>
                <a:cs typeface="Calibri Light"/>
              </a:rPr>
              <a:t>Have you completed your pre-lesson quiz?</a:t>
            </a:r>
            <a:br>
              <a:rPr lang="en-GB" sz="3300">
                <a:solidFill>
                  <a:srgbClr val="000000"/>
                </a:solidFill>
                <a:cs typeface="Calibri Light"/>
              </a:rPr>
            </a:br>
            <a:endParaRPr lang="en-GB" sz="3300">
              <a:solidFill>
                <a:srgbClr val="000000"/>
              </a:solidFill>
            </a:endParaRPr>
          </a:p>
        </p:txBody>
      </p:sp>
      <p:sp>
        <p:nvSpPr>
          <p:cNvPr id="3" name="Content Placeholder 2">
            <a:extLst>
              <a:ext uri="{FF2B5EF4-FFF2-40B4-BE49-F238E27FC236}">
                <a16:creationId xmlns:a16="http://schemas.microsoft.com/office/drawing/2014/main" id="{59EB7D86-6B35-403D-BAC9-0E5E9E26DF6F}"/>
              </a:ext>
            </a:extLst>
          </p:cNvPr>
          <p:cNvSpPr>
            <a:spLocks noGrp="1"/>
          </p:cNvSpPr>
          <p:nvPr>
            <p:ph idx="1"/>
          </p:nvPr>
        </p:nvSpPr>
        <p:spPr>
          <a:xfrm>
            <a:off x="804672" y="1717191"/>
            <a:ext cx="4977578" cy="3639289"/>
          </a:xfrm>
        </p:spPr>
        <p:txBody>
          <a:bodyPr vert="horz" lIns="91440" tIns="45720" rIns="91440" bIns="45720" rtlCol="0" anchor="ctr">
            <a:normAutofit/>
          </a:bodyPr>
          <a:lstStyle/>
          <a:p>
            <a:r>
              <a:rPr lang="en-GB" sz="2400">
                <a:solidFill>
                  <a:srgbClr val="000000"/>
                </a:solidFill>
                <a:cs typeface="Calibri"/>
              </a:rPr>
              <a:t>It would really help us if we could find out what you already know. </a:t>
            </a:r>
          </a:p>
          <a:p>
            <a:r>
              <a:rPr lang="en-GB" sz="2400">
                <a:solidFill>
                  <a:srgbClr val="000000"/>
                </a:solidFill>
                <a:cs typeface="Calibri"/>
              </a:rPr>
              <a:t>It isn't a test. If you don't know the answer, don't guess... just tick the box "I don't know".</a:t>
            </a:r>
          </a:p>
        </p:txBody>
      </p:sp>
      <p:pic>
        <p:nvPicPr>
          <p:cNvPr id="7" name="Graphic 6" descr="Questions">
            <a:extLst>
              <a:ext uri="{FF2B5EF4-FFF2-40B4-BE49-F238E27FC236}">
                <a16:creationId xmlns:a16="http://schemas.microsoft.com/office/drawing/2014/main" id="{8C7FE59F-8553-4667-82E2-0222E19189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6382" y="643745"/>
            <a:ext cx="4605365" cy="4605365"/>
          </a:xfrm>
          <a:prstGeom prst="rect">
            <a:avLst/>
          </a:prstGeom>
        </p:spPr>
      </p:pic>
      <p:sp>
        <p:nvSpPr>
          <p:cNvPr id="4" name="TextBox 3">
            <a:extLst>
              <a:ext uri="{FF2B5EF4-FFF2-40B4-BE49-F238E27FC236}">
                <a16:creationId xmlns:a16="http://schemas.microsoft.com/office/drawing/2014/main" id="{AC48F56D-0A3F-44BD-BD19-C94032BD97FF}"/>
              </a:ext>
            </a:extLst>
          </p:cNvPr>
          <p:cNvSpPr txBox="1"/>
          <p:nvPr/>
        </p:nvSpPr>
        <p:spPr>
          <a:xfrm>
            <a:off x="813759" y="5371381"/>
            <a:ext cx="5791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alibri"/>
                <a:cs typeface="Calibri"/>
              </a:rPr>
              <a:t>This is the link to the pre-lesson quiz:</a:t>
            </a:r>
          </a:p>
          <a:p>
            <a:r>
              <a:rPr lang="en-GB" sz="2400" u="sng">
                <a:ea typeface="+mn-lt"/>
                <a:cs typeface="+mn-lt"/>
                <a:hlinkClick r:id="rId4"/>
              </a:rPr>
              <a:t>https://oxford.onlinesurveys.ac.uk/pre-pilot-pupil-survey-pre-lesson</a:t>
            </a:r>
            <a:endParaRPr lang="en-GB" sz="2400">
              <a:ea typeface="+mn-lt"/>
              <a:cs typeface="+mn-lt"/>
            </a:endParaRPr>
          </a:p>
          <a:p>
            <a:endParaRPr lang="en-GB">
              <a:latin typeface="Comic Sans MS"/>
              <a:cs typeface="Calibri"/>
            </a:endParaRPr>
          </a:p>
        </p:txBody>
      </p:sp>
      <p:sp>
        <p:nvSpPr>
          <p:cNvPr id="5" name="Arrow: Curved Left 4">
            <a:extLst>
              <a:ext uri="{FF2B5EF4-FFF2-40B4-BE49-F238E27FC236}">
                <a16:creationId xmlns:a16="http://schemas.microsoft.com/office/drawing/2014/main" id="{87014C9E-0691-4896-B997-F68D1D37B5C3}"/>
              </a:ext>
            </a:extLst>
          </p:cNvPr>
          <p:cNvSpPr/>
          <p:nvPr/>
        </p:nvSpPr>
        <p:spPr>
          <a:xfrm rot="-1680000">
            <a:off x="6417233" y="5301698"/>
            <a:ext cx="670820" cy="97041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159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5687-FCB4-4222-A398-D407AF5C5115}"/>
              </a:ext>
            </a:extLst>
          </p:cNvPr>
          <p:cNvSpPr>
            <a:spLocks noGrp="1"/>
          </p:cNvSpPr>
          <p:nvPr>
            <p:ph type="title"/>
          </p:nvPr>
        </p:nvSpPr>
        <p:spPr>
          <a:xfrm>
            <a:off x="222554" y="-533458"/>
            <a:ext cx="11958921" cy="1783080"/>
          </a:xfrm>
        </p:spPr>
        <p:txBody>
          <a:bodyPr anchor="b">
            <a:normAutofit/>
          </a:bodyPr>
          <a:lstStyle/>
          <a:p>
            <a:r>
              <a:rPr lang="en-GB" sz="3800" dirty="0">
                <a:cs typeface="Calibri Light"/>
              </a:rPr>
              <a:t>What have we learnt?</a:t>
            </a:r>
            <a:br>
              <a:rPr lang="en-GB" sz="3800" dirty="0">
                <a:cs typeface="Calibri Light"/>
              </a:rPr>
            </a:br>
            <a:r>
              <a:rPr lang="en-GB" sz="2400" dirty="0">
                <a:cs typeface="Calibri Light"/>
              </a:rPr>
              <a:t>Unscramble the words – and then match to their meaning</a:t>
            </a:r>
            <a:endParaRPr lang="en-GB" sz="2400" dirty="0"/>
          </a:p>
        </p:txBody>
      </p:sp>
      <p:sp>
        <p:nvSpPr>
          <p:cNvPr id="3" name="Content Placeholder 2">
            <a:extLst>
              <a:ext uri="{FF2B5EF4-FFF2-40B4-BE49-F238E27FC236}">
                <a16:creationId xmlns:a16="http://schemas.microsoft.com/office/drawing/2014/main" id="{D0E7633F-A12E-4E70-A377-42D967C33B9F}"/>
              </a:ext>
            </a:extLst>
          </p:cNvPr>
          <p:cNvSpPr>
            <a:spLocks noGrp="1"/>
          </p:cNvSpPr>
          <p:nvPr>
            <p:ph idx="1"/>
          </p:nvPr>
        </p:nvSpPr>
        <p:spPr>
          <a:xfrm>
            <a:off x="668253" y="2102775"/>
            <a:ext cx="3763827" cy="3483864"/>
          </a:xfrm>
        </p:spPr>
        <p:txBody>
          <a:bodyPr vert="horz" lIns="91440" tIns="45720" rIns="91440" bIns="45720" rtlCol="0" anchor="t">
            <a:noAutofit/>
          </a:bodyPr>
          <a:lstStyle/>
          <a:p>
            <a:pPr marL="514350" indent="-514350">
              <a:buAutoNum type="arabicPeriod"/>
            </a:pPr>
            <a:r>
              <a:rPr lang="en-GB" dirty="0">
                <a:ea typeface="+mn-lt"/>
                <a:cs typeface="+mn-lt"/>
              </a:rPr>
              <a:t>NIBAR </a:t>
            </a:r>
            <a:endParaRPr lang="en-US" dirty="0">
              <a:cs typeface="Calibri"/>
            </a:endParaRPr>
          </a:p>
          <a:p>
            <a:pPr marL="514350" indent="-514350">
              <a:buAutoNum type="arabicPeriod"/>
            </a:pPr>
            <a:r>
              <a:rPr lang="en-GB" dirty="0">
                <a:ea typeface="+mn-lt"/>
                <a:cs typeface="+mn-lt"/>
              </a:rPr>
              <a:t>ONENUR </a:t>
            </a:r>
          </a:p>
          <a:p>
            <a:pPr marL="514350" indent="-514350">
              <a:buAutoNum type="arabicPeriod"/>
            </a:pPr>
            <a:r>
              <a:rPr lang="en-GB" dirty="0">
                <a:ea typeface="+mn-lt"/>
                <a:cs typeface="+mn-lt"/>
              </a:rPr>
              <a:t>NECNOCNOTIS</a:t>
            </a:r>
          </a:p>
          <a:p>
            <a:pPr marL="514350" indent="-514350">
              <a:buAutoNum type="arabicPeriod"/>
            </a:pPr>
            <a:r>
              <a:rPr lang="en-GB" dirty="0">
                <a:ea typeface="+mn-lt"/>
                <a:cs typeface="+mn-lt"/>
              </a:rPr>
              <a:t>YELTNOPSCIITAUR</a:t>
            </a:r>
          </a:p>
          <a:p>
            <a:pPr marL="514350" indent="-514350">
              <a:buAutoNum type="arabicPeriod"/>
            </a:pPr>
            <a:r>
              <a:rPr lang="en-GB" dirty="0">
                <a:ea typeface="+mn-lt"/>
                <a:cs typeface="+mn-lt"/>
              </a:rPr>
              <a:t>EEGNS</a:t>
            </a:r>
          </a:p>
          <a:p>
            <a:pPr marL="514350" indent="-514350">
              <a:buAutoNum type="arabicPeriod"/>
            </a:pPr>
            <a:r>
              <a:rPr lang="en-GB" dirty="0">
                <a:ea typeface="+mn-lt"/>
                <a:cs typeface="+mn-lt"/>
              </a:rPr>
              <a:t>TEVINORMENN </a:t>
            </a:r>
            <a:endParaRPr lang="en-GB" dirty="0">
              <a:cs typeface="Calibri"/>
            </a:endParaRPr>
          </a:p>
          <a:p>
            <a:pPr marL="514350" indent="-514350">
              <a:buAutoNum type="arabicPeriod"/>
            </a:pPr>
            <a:endParaRPr lang="en-GB" i="1" dirty="0">
              <a:ea typeface="+mn-lt"/>
              <a:cs typeface="+mn-lt"/>
            </a:endParaRPr>
          </a:p>
          <a:p>
            <a:pPr marL="514350" indent="-514350">
              <a:buAutoNum type="arabicPeriod"/>
            </a:pPr>
            <a:endParaRPr lang="en-GB" dirty="0">
              <a:cs typeface="Calibri"/>
            </a:endParaRPr>
          </a:p>
        </p:txBody>
      </p:sp>
      <p:sp>
        <p:nvSpPr>
          <p:cNvPr id="6" name="TextBox 5">
            <a:extLst>
              <a:ext uri="{FF2B5EF4-FFF2-40B4-BE49-F238E27FC236}">
                <a16:creationId xmlns:a16="http://schemas.microsoft.com/office/drawing/2014/main" id="{64417D4D-1129-4223-8324-DCBB0A81EEC8}"/>
              </a:ext>
            </a:extLst>
          </p:cNvPr>
          <p:cNvSpPr txBox="1"/>
          <p:nvPr/>
        </p:nvSpPr>
        <p:spPr>
          <a:xfrm>
            <a:off x="4963783" y="3803255"/>
            <a:ext cx="70928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cs typeface="Calibri"/>
              </a:rPr>
              <a:t>D - The organ of the body responsible for coordinating responses, including thoughts, emotions, and behaviours. </a:t>
            </a:r>
          </a:p>
        </p:txBody>
      </p:sp>
      <p:sp>
        <p:nvSpPr>
          <p:cNvPr id="10" name="TextBox 9">
            <a:extLst>
              <a:ext uri="{FF2B5EF4-FFF2-40B4-BE49-F238E27FC236}">
                <a16:creationId xmlns:a16="http://schemas.microsoft.com/office/drawing/2014/main" id="{E9811CBD-537A-4D4E-87C0-7D9137A294D8}"/>
              </a:ext>
            </a:extLst>
          </p:cNvPr>
          <p:cNvSpPr txBox="1"/>
          <p:nvPr/>
        </p:nvSpPr>
        <p:spPr>
          <a:xfrm>
            <a:off x="5014583" y="1460755"/>
            <a:ext cx="70420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A - Specialised cell found in the brain.</a:t>
            </a:r>
          </a:p>
        </p:txBody>
      </p:sp>
      <p:sp>
        <p:nvSpPr>
          <p:cNvPr id="12" name="TextBox 11">
            <a:extLst>
              <a:ext uri="{FF2B5EF4-FFF2-40B4-BE49-F238E27FC236}">
                <a16:creationId xmlns:a16="http://schemas.microsoft.com/office/drawing/2014/main" id="{A62B05B8-DACB-4DAC-A8F1-E5FFA9CEDC00}"/>
              </a:ext>
            </a:extLst>
          </p:cNvPr>
          <p:cNvSpPr txBox="1"/>
          <p:nvPr/>
        </p:nvSpPr>
        <p:spPr>
          <a:xfrm>
            <a:off x="4963783" y="2022655"/>
            <a:ext cx="70420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B - Junction between two cells. It forms when new experiences occur.  </a:t>
            </a:r>
          </a:p>
        </p:txBody>
      </p:sp>
      <p:sp>
        <p:nvSpPr>
          <p:cNvPr id="13" name="TextBox 12">
            <a:extLst>
              <a:ext uri="{FF2B5EF4-FFF2-40B4-BE49-F238E27FC236}">
                <a16:creationId xmlns:a16="http://schemas.microsoft.com/office/drawing/2014/main" id="{230FE0D4-7D72-42A0-A7AB-1B16EE3C059E}"/>
              </a:ext>
            </a:extLst>
          </p:cNvPr>
          <p:cNvSpPr txBox="1"/>
          <p:nvPr/>
        </p:nvSpPr>
        <p:spPr>
          <a:xfrm>
            <a:off x="5001882" y="4759864"/>
            <a:ext cx="700393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mn-lt"/>
                <a:cs typeface="+mn-lt"/>
              </a:rPr>
              <a:t>E - Ability of the brain’s structure to change and grow during a person’s life.</a:t>
            </a:r>
            <a:endParaRPr lang="en-US">
              <a:ea typeface="+mn-lt"/>
              <a:cs typeface="+mn-lt"/>
            </a:endParaRPr>
          </a:p>
          <a:p>
            <a:endParaRPr lang="en-GB" sz="2200">
              <a:cs typeface="Calibri"/>
            </a:endParaRPr>
          </a:p>
        </p:txBody>
      </p:sp>
      <p:sp>
        <p:nvSpPr>
          <p:cNvPr id="14" name="TextBox 13">
            <a:extLst>
              <a:ext uri="{FF2B5EF4-FFF2-40B4-BE49-F238E27FC236}">
                <a16:creationId xmlns:a16="http://schemas.microsoft.com/office/drawing/2014/main" id="{0EF1A040-396F-4894-85C7-9746B29F8579}"/>
              </a:ext>
            </a:extLst>
          </p:cNvPr>
          <p:cNvSpPr txBox="1"/>
          <p:nvPr/>
        </p:nvSpPr>
        <p:spPr>
          <a:xfrm>
            <a:off x="5001883" y="5755384"/>
            <a:ext cx="70547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cs typeface="Calibri"/>
              </a:rPr>
              <a:t>F - Unit of inheritance passing from parents to offspring. Determines some characteristics of the offspring. </a:t>
            </a:r>
          </a:p>
        </p:txBody>
      </p:sp>
      <p:sp>
        <p:nvSpPr>
          <p:cNvPr id="15" name="TextBox 14">
            <a:extLst>
              <a:ext uri="{FF2B5EF4-FFF2-40B4-BE49-F238E27FC236}">
                <a16:creationId xmlns:a16="http://schemas.microsoft.com/office/drawing/2014/main" id="{400888F5-3EA4-40AD-8614-66389FF6685C}"/>
              </a:ext>
            </a:extLst>
          </p:cNvPr>
          <p:cNvSpPr txBox="1"/>
          <p:nvPr/>
        </p:nvSpPr>
        <p:spPr>
          <a:xfrm>
            <a:off x="4960189" y="2870919"/>
            <a:ext cx="704203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C - </a:t>
            </a:r>
            <a:r>
              <a:rPr lang="en-GB" sz="2200" dirty="0">
                <a:ea typeface="+mn-lt"/>
                <a:cs typeface="+mn-lt"/>
              </a:rPr>
              <a:t>The experiences, relationships and surroundings that affect development. </a:t>
            </a:r>
            <a:endParaRPr lang="en-US" dirty="0">
              <a:ea typeface="+mn-lt"/>
              <a:cs typeface="+mn-lt"/>
            </a:endParaRPr>
          </a:p>
          <a:p>
            <a:endParaRPr lang="en-US" dirty="0"/>
          </a:p>
        </p:txBody>
      </p:sp>
      <p:sp>
        <p:nvSpPr>
          <p:cNvPr id="4" name="TextBox 3">
            <a:extLst>
              <a:ext uri="{FF2B5EF4-FFF2-40B4-BE49-F238E27FC236}">
                <a16:creationId xmlns:a16="http://schemas.microsoft.com/office/drawing/2014/main" id="{A3468C3A-34DF-4DAA-A14D-B2C21AFC557D}"/>
              </a:ext>
            </a:extLst>
          </p:cNvPr>
          <p:cNvSpPr txBox="1"/>
          <p:nvPr/>
        </p:nvSpPr>
        <p:spPr>
          <a:xfrm>
            <a:off x="11084280" y="-4866"/>
            <a:ext cx="1219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 version </a:t>
            </a:r>
          </a:p>
        </p:txBody>
      </p:sp>
    </p:spTree>
    <p:extLst>
      <p:ext uri="{BB962C8B-B14F-4D97-AF65-F5344CB8AC3E}">
        <p14:creationId xmlns:p14="http://schemas.microsoft.com/office/powerpoint/2010/main" val="160779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5687-FCB4-4222-A398-D407AF5C5115}"/>
              </a:ext>
            </a:extLst>
          </p:cNvPr>
          <p:cNvSpPr>
            <a:spLocks noGrp="1"/>
          </p:cNvSpPr>
          <p:nvPr>
            <p:ph type="title"/>
          </p:nvPr>
        </p:nvSpPr>
        <p:spPr>
          <a:xfrm>
            <a:off x="222554" y="-533458"/>
            <a:ext cx="11958921" cy="1783080"/>
          </a:xfrm>
        </p:spPr>
        <p:txBody>
          <a:bodyPr anchor="b">
            <a:normAutofit/>
          </a:bodyPr>
          <a:lstStyle/>
          <a:p>
            <a:r>
              <a:rPr lang="en-GB" sz="3800" dirty="0">
                <a:cs typeface="Calibri Light"/>
              </a:rPr>
              <a:t>What have we learnt?</a:t>
            </a:r>
            <a:br>
              <a:rPr lang="en-GB" sz="3800" dirty="0">
                <a:cs typeface="Calibri Light"/>
              </a:rPr>
            </a:br>
            <a:r>
              <a:rPr lang="en-GB" sz="2400" dirty="0">
                <a:cs typeface="Calibri Light"/>
              </a:rPr>
              <a:t>Match the word to their meaning</a:t>
            </a:r>
            <a:endParaRPr lang="en-GB" sz="2400" dirty="0"/>
          </a:p>
        </p:txBody>
      </p:sp>
      <p:sp>
        <p:nvSpPr>
          <p:cNvPr id="6" name="TextBox 5">
            <a:extLst>
              <a:ext uri="{FF2B5EF4-FFF2-40B4-BE49-F238E27FC236}">
                <a16:creationId xmlns:a16="http://schemas.microsoft.com/office/drawing/2014/main" id="{64417D4D-1129-4223-8324-DCBB0A81EEC8}"/>
              </a:ext>
            </a:extLst>
          </p:cNvPr>
          <p:cNvSpPr txBox="1"/>
          <p:nvPr/>
        </p:nvSpPr>
        <p:spPr>
          <a:xfrm>
            <a:off x="4963783" y="3803255"/>
            <a:ext cx="70928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cs typeface="Calibri"/>
              </a:rPr>
              <a:t>D - The organ of the body responsible for coordinating responses, including thoughts, emotions, and behaviours. </a:t>
            </a:r>
          </a:p>
        </p:txBody>
      </p:sp>
      <p:sp>
        <p:nvSpPr>
          <p:cNvPr id="10" name="TextBox 9">
            <a:extLst>
              <a:ext uri="{FF2B5EF4-FFF2-40B4-BE49-F238E27FC236}">
                <a16:creationId xmlns:a16="http://schemas.microsoft.com/office/drawing/2014/main" id="{E9811CBD-537A-4D4E-87C0-7D9137A294D8}"/>
              </a:ext>
            </a:extLst>
          </p:cNvPr>
          <p:cNvSpPr txBox="1"/>
          <p:nvPr/>
        </p:nvSpPr>
        <p:spPr>
          <a:xfrm>
            <a:off x="5014583" y="1460755"/>
            <a:ext cx="70420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A - Specialised cell found in the brain.</a:t>
            </a:r>
          </a:p>
        </p:txBody>
      </p:sp>
      <p:sp>
        <p:nvSpPr>
          <p:cNvPr id="12" name="TextBox 11">
            <a:extLst>
              <a:ext uri="{FF2B5EF4-FFF2-40B4-BE49-F238E27FC236}">
                <a16:creationId xmlns:a16="http://schemas.microsoft.com/office/drawing/2014/main" id="{A62B05B8-DACB-4DAC-A8F1-E5FFA9CEDC00}"/>
              </a:ext>
            </a:extLst>
          </p:cNvPr>
          <p:cNvSpPr txBox="1"/>
          <p:nvPr/>
        </p:nvSpPr>
        <p:spPr>
          <a:xfrm>
            <a:off x="4963783" y="2022655"/>
            <a:ext cx="70420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B - Junction between two cells. It forms when new experiences occur.  </a:t>
            </a:r>
          </a:p>
        </p:txBody>
      </p:sp>
      <p:sp>
        <p:nvSpPr>
          <p:cNvPr id="13" name="TextBox 12">
            <a:extLst>
              <a:ext uri="{FF2B5EF4-FFF2-40B4-BE49-F238E27FC236}">
                <a16:creationId xmlns:a16="http://schemas.microsoft.com/office/drawing/2014/main" id="{230FE0D4-7D72-42A0-A7AB-1B16EE3C059E}"/>
              </a:ext>
            </a:extLst>
          </p:cNvPr>
          <p:cNvSpPr txBox="1"/>
          <p:nvPr/>
        </p:nvSpPr>
        <p:spPr>
          <a:xfrm>
            <a:off x="5001882" y="4759864"/>
            <a:ext cx="700393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mn-lt"/>
                <a:cs typeface="+mn-lt"/>
              </a:rPr>
              <a:t>E - Ability of the brain’s structure to change and grow during a person’s life.</a:t>
            </a:r>
            <a:endParaRPr lang="en-US">
              <a:ea typeface="+mn-lt"/>
              <a:cs typeface="+mn-lt"/>
            </a:endParaRPr>
          </a:p>
          <a:p>
            <a:endParaRPr lang="en-GB" sz="2200">
              <a:cs typeface="Calibri"/>
            </a:endParaRPr>
          </a:p>
        </p:txBody>
      </p:sp>
      <p:sp>
        <p:nvSpPr>
          <p:cNvPr id="14" name="TextBox 13">
            <a:extLst>
              <a:ext uri="{FF2B5EF4-FFF2-40B4-BE49-F238E27FC236}">
                <a16:creationId xmlns:a16="http://schemas.microsoft.com/office/drawing/2014/main" id="{0EF1A040-396F-4894-85C7-9746B29F8579}"/>
              </a:ext>
            </a:extLst>
          </p:cNvPr>
          <p:cNvSpPr txBox="1"/>
          <p:nvPr/>
        </p:nvSpPr>
        <p:spPr>
          <a:xfrm>
            <a:off x="5001883" y="5755384"/>
            <a:ext cx="70547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cs typeface="Calibri"/>
              </a:rPr>
              <a:t>F - Unit of inheritance passing from parents to offspring. Determines some characteristics of the offspring. </a:t>
            </a:r>
          </a:p>
        </p:txBody>
      </p:sp>
      <p:sp>
        <p:nvSpPr>
          <p:cNvPr id="15" name="TextBox 14">
            <a:extLst>
              <a:ext uri="{FF2B5EF4-FFF2-40B4-BE49-F238E27FC236}">
                <a16:creationId xmlns:a16="http://schemas.microsoft.com/office/drawing/2014/main" id="{400888F5-3EA4-40AD-8614-66389FF6685C}"/>
              </a:ext>
            </a:extLst>
          </p:cNvPr>
          <p:cNvSpPr txBox="1"/>
          <p:nvPr/>
        </p:nvSpPr>
        <p:spPr>
          <a:xfrm>
            <a:off x="4960189" y="2870919"/>
            <a:ext cx="704203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C - </a:t>
            </a:r>
            <a:r>
              <a:rPr lang="en-GB" sz="2200" dirty="0">
                <a:ea typeface="+mn-lt"/>
                <a:cs typeface="+mn-lt"/>
              </a:rPr>
              <a:t>The experiences, relationships and surroundings that affect development. </a:t>
            </a:r>
            <a:endParaRPr lang="en-US" dirty="0">
              <a:ea typeface="+mn-lt"/>
              <a:cs typeface="+mn-lt"/>
            </a:endParaRPr>
          </a:p>
          <a:p>
            <a:endParaRPr lang="en-US" dirty="0"/>
          </a:p>
        </p:txBody>
      </p:sp>
      <p:sp>
        <p:nvSpPr>
          <p:cNvPr id="4" name="TextBox 3">
            <a:extLst>
              <a:ext uri="{FF2B5EF4-FFF2-40B4-BE49-F238E27FC236}">
                <a16:creationId xmlns:a16="http://schemas.microsoft.com/office/drawing/2014/main" id="{A3468C3A-34DF-4DAA-A14D-B2C21AFC557D}"/>
              </a:ext>
            </a:extLst>
          </p:cNvPr>
          <p:cNvSpPr txBox="1"/>
          <p:nvPr/>
        </p:nvSpPr>
        <p:spPr>
          <a:xfrm>
            <a:off x="11084280" y="-4866"/>
            <a:ext cx="1219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 version </a:t>
            </a:r>
          </a:p>
        </p:txBody>
      </p:sp>
      <p:sp>
        <p:nvSpPr>
          <p:cNvPr id="16" name="Content Placeholder 2">
            <a:extLst>
              <a:ext uri="{FF2B5EF4-FFF2-40B4-BE49-F238E27FC236}">
                <a16:creationId xmlns:a16="http://schemas.microsoft.com/office/drawing/2014/main" id="{669DCDAE-09E4-6442-A287-49A320B7DA36}"/>
              </a:ext>
            </a:extLst>
          </p:cNvPr>
          <p:cNvSpPr>
            <a:spLocks noGrp="1"/>
          </p:cNvSpPr>
          <p:nvPr>
            <p:ph idx="1"/>
          </p:nvPr>
        </p:nvSpPr>
        <p:spPr>
          <a:xfrm>
            <a:off x="668253" y="2102775"/>
            <a:ext cx="3763827" cy="3483864"/>
          </a:xfrm>
        </p:spPr>
        <p:txBody>
          <a:bodyPr vert="horz" lIns="91440" tIns="45720" rIns="91440" bIns="45720" rtlCol="0" anchor="t">
            <a:noAutofit/>
          </a:bodyPr>
          <a:lstStyle/>
          <a:p>
            <a:pPr marL="514350" indent="-514350">
              <a:buAutoNum type="arabicPeriod"/>
            </a:pPr>
            <a:r>
              <a:rPr lang="en-GB" dirty="0">
                <a:ea typeface="+mn-lt"/>
                <a:cs typeface="+mn-lt"/>
              </a:rPr>
              <a:t>BRAIN</a:t>
            </a:r>
            <a:endParaRPr lang="en-US" dirty="0">
              <a:ea typeface="+mn-lt"/>
              <a:cs typeface="+mn-lt"/>
            </a:endParaRPr>
          </a:p>
          <a:p>
            <a:pPr marL="514350" indent="-514350">
              <a:buAutoNum type="arabicPeriod"/>
            </a:pPr>
            <a:r>
              <a:rPr lang="en-GB" dirty="0">
                <a:ea typeface="+mn-lt"/>
                <a:cs typeface="+mn-lt"/>
              </a:rPr>
              <a:t>NEURON</a:t>
            </a:r>
            <a:endParaRPr lang="en-US" dirty="0">
              <a:ea typeface="+mn-lt"/>
              <a:cs typeface="+mn-lt"/>
            </a:endParaRPr>
          </a:p>
          <a:p>
            <a:pPr marL="514350" indent="-514350">
              <a:buAutoNum type="arabicPeriod"/>
            </a:pPr>
            <a:r>
              <a:rPr lang="en-GB" dirty="0">
                <a:ea typeface="+mn-lt"/>
                <a:cs typeface="+mn-lt"/>
              </a:rPr>
              <a:t>CONNECTIONS</a:t>
            </a:r>
            <a:endParaRPr lang="en-US" dirty="0">
              <a:ea typeface="+mn-lt"/>
              <a:cs typeface="+mn-lt"/>
            </a:endParaRPr>
          </a:p>
          <a:p>
            <a:pPr marL="514350" indent="-514350">
              <a:buAutoNum type="arabicPeriod"/>
            </a:pPr>
            <a:r>
              <a:rPr lang="en-GB" dirty="0">
                <a:ea typeface="+mn-lt"/>
                <a:cs typeface="+mn-lt"/>
              </a:rPr>
              <a:t>NEUROPLASTICITY</a:t>
            </a:r>
            <a:endParaRPr lang="en-US" dirty="0">
              <a:ea typeface="+mn-lt"/>
              <a:cs typeface="+mn-lt"/>
            </a:endParaRPr>
          </a:p>
          <a:p>
            <a:pPr marL="514350" indent="-514350">
              <a:buAutoNum type="arabicPeriod"/>
            </a:pPr>
            <a:r>
              <a:rPr lang="en-GB" dirty="0">
                <a:ea typeface="+mn-lt"/>
                <a:cs typeface="+mn-lt"/>
              </a:rPr>
              <a:t>GENES</a:t>
            </a:r>
            <a:endParaRPr lang="en-US" dirty="0">
              <a:ea typeface="+mn-lt"/>
              <a:cs typeface="+mn-lt"/>
            </a:endParaRPr>
          </a:p>
          <a:p>
            <a:pPr marL="514350" indent="-514350">
              <a:buAutoNum type="arabicPeriod"/>
            </a:pPr>
            <a:r>
              <a:rPr lang="en-GB" dirty="0">
                <a:ea typeface="+mn-lt"/>
                <a:cs typeface="+mn-lt"/>
              </a:rPr>
              <a:t>ENVIRONMENT</a:t>
            </a:r>
            <a:endParaRPr lang="en-GB" dirty="0">
              <a:cs typeface="Calibri" panose="020F0502020204030204"/>
            </a:endParaRPr>
          </a:p>
          <a:p>
            <a:pPr marL="514350" indent="-514350">
              <a:buAutoNum type="arabicPeriod"/>
            </a:pPr>
            <a:endParaRPr lang="en-GB" dirty="0">
              <a:cs typeface="Calibri" panose="020F0502020204030204"/>
            </a:endParaRPr>
          </a:p>
          <a:p>
            <a:pPr marL="514350" indent="-514350">
              <a:buAutoNum type="arabicPeriod"/>
            </a:pPr>
            <a:endParaRPr lang="en-GB" i="1" dirty="0">
              <a:ea typeface="+mn-lt"/>
              <a:cs typeface="+mn-lt"/>
            </a:endParaRPr>
          </a:p>
          <a:p>
            <a:pPr marL="514350" indent="-514350">
              <a:buAutoNum type="arabicPeriod"/>
            </a:pPr>
            <a:endParaRPr lang="en-GB" dirty="0">
              <a:cs typeface="Calibri"/>
            </a:endParaRPr>
          </a:p>
        </p:txBody>
      </p:sp>
    </p:spTree>
    <p:extLst>
      <p:ext uri="{BB962C8B-B14F-4D97-AF65-F5344CB8AC3E}">
        <p14:creationId xmlns:p14="http://schemas.microsoft.com/office/powerpoint/2010/main" val="415226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5687-FCB4-4222-A398-D407AF5C5115}"/>
              </a:ext>
            </a:extLst>
          </p:cNvPr>
          <p:cNvSpPr>
            <a:spLocks noGrp="1"/>
          </p:cNvSpPr>
          <p:nvPr>
            <p:ph type="title"/>
          </p:nvPr>
        </p:nvSpPr>
        <p:spPr>
          <a:xfrm>
            <a:off x="222554" y="-533458"/>
            <a:ext cx="11958921" cy="1783080"/>
          </a:xfrm>
        </p:spPr>
        <p:txBody>
          <a:bodyPr anchor="b">
            <a:normAutofit/>
          </a:bodyPr>
          <a:lstStyle/>
          <a:p>
            <a:r>
              <a:rPr lang="en-GB" sz="3800">
                <a:cs typeface="Calibri Light"/>
              </a:rPr>
              <a:t>What have we learnt?</a:t>
            </a:r>
            <a:br>
              <a:rPr lang="en-GB" sz="3800">
                <a:cs typeface="Calibri Light"/>
              </a:rPr>
            </a:br>
            <a:r>
              <a:rPr lang="en-GB" sz="2400">
                <a:cs typeface="Calibri Light"/>
              </a:rPr>
              <a:t>Unscramble the words – and then match to their meaning</a:t>
            </a:r>
            <a:endParaRPr lang="en-GB" sz="2400"/>
          </a:p>
        </p:txBody>
      </p:sp>
      <p:sp>
        <p:nvSpPr>
          <p:cNvPr id="3" name="Content Placeholder 2">
            <a:extLst>
              <a:ext uri="{FF2B5EF4-FFF2-40B4-BE49-F238E27FC236}">
                <a16:creationId xmlns:a16="http://schemas.microsoft.com/office/drawing/2014/main" id="{D0E7633F-A12E-4E70-A377-42D967C33B9F}"/>
              </a:ext>
            </a:extLst>
          </p:cNvPr>
          <p:cNvSpPr>
            <a:spLocks noGrp="1"/>
          </p:cNvSpPr>
          <p:nvPr>
            <p:ph idx="1"/>
          </p:nvPr>
        </p:nvSpPr>
        <p:spPr>
          <a:xfrm>
            <a:off x="668253" y="2102775"/>
            <a:ext cx="3763827" cy="3483864"/>
          </a:xfrm>
        </p:spPr>
        <p:txBody>
          <a:bodyPr vert="horz" lIns="91440" tIns="45720" rIns="91440" bIns="45720" rtlCol="0" anchor="t">
            <a:noAutofit/>
          </a:bodyPr>
          <a:lstStyle/>
          <a:p>
            <a:pPr marL="514350" indent="-514350">
              <a:buAutoNum type="arabicPeriod"/>
            </a:pPr>
            <a:r>
              <a:rPr lang="en-GB" dirty="0">
                <a:ea typeface="+mn-lt"/>
                <a:cs typeface="+mn-lt"/>
              </a:rPr>
              <a:t>BRAIN</a:t>
            </a:r>
            <a:endParaRPr lang="en-US" dirty="0">
              <a:ea typeface="+mn-lt"/>
              <a:cs typeface="+mn-lt"/>
            </a:endParaRPr>
          </a:p>
          <a:p>
            <a:pPr marL="514350" indent="-514350">
              <a:buAutoNum type="arabicPeriod"/>
            </a:pPr>
            <a:r>
              <a:rPr lang="en-GB" dirty="0">
                <a:ea typeface="+mn-lt"/>
                <a:cs typeface="+mn-lt"/>
              </a:rPr>
              <a:t>NEURON</a:t>
            </a:r>
            <a:endParaRPr lang="en-US" dirty="0">
              <a:ea typeface="+mn-lt"/>
              <a:cs typeface="+mn-lt"/>
            </a:endParaRPr>
          </a:p>
          <a:p>
            <a:pPr marL="514350" indent="-514350">
              <a:buAutoNum type="arabicPeriod"/>
            </a:pPr>
            <a:r>
              <a:rPr lang="en-GB" dirty="0">
                <a:ea typeface="+mn-lt"/>
                <a:cs typeface="+mn-lt"/>
              </a:rPr>
              <a:t>CONNECTIONS</a:t>
            </a:r>
            <a:endParaRPr lang="en-US" dirty="0">
              <a:ea typeface="+mn-lt"/>
              <a:cs typeface="+mn-lt"/>
            </a:endParaRPr>
          </a:p>
          <a:p>
            <a:pPr marL="514350" indent="-514350">
              <a:buAutoNum type="arabicPeriod"/>
            </a:pPr>
            <a:r>
              <a:rPr lang="en-GB" dirty="0">
                <a:ea typeface="+mn-lt"/>
                <a:cs typeface="+mn-lt"/>
              </a:rPr>
              <a:t>NEUROPLASTICITY</a:t>
            </a:r>
            <a:endParaRPr lang="en-US" dirty="0">
              <a:ea typeface="+mn-lt"/>
              <a:cs typeface="+mn-lt"/>
            </a:endParaRPr>
          </a:p>
          <a:p>
            <a:pPr marL="514350" indent="-514350">
              <a:buAutoNum type="arabicPeriod"/>
            </a:pPr>
            <a:r>
              <a:rPr lang="en-GB" dirty="0">
                <a:ea typeface="+mn-lt"/>
                <a:cs typeface="+mn-lt"/>
              </a:rPr>
              <a:t>GENES</a:t>
            </a:r>
            <a:endParaRPr lang="en-US" dirty="0">
              <a:ea typeface="+mn-lt"/>
              <a:cs typeface="+mn-lt"/>
            </a:endParaRPr>
          </a:p>
          <a:p>
            <a:pPr marL="514350" indent="-514350">
              <a:buAutoNum type="arabicPeriod"/>
            </a:pPr>
            <a:r>
              <a:rPr lang="en-GB" dirty="0">
                <a:ea typeface="+mn-lt"/>
                <a:cs typeface="+mn-lt"/>
              </a:rPr>
              <a:t>ENVIRONMENT</a:t>
            </a:r>
            <a:endParaRPr lang="en-GB" dirty="0">
              <a:cs typeface="Calibri" panose="020F0502020204030204"/>
            </a:endParaRPr>
          </a:p>
          <a:p>
            <a:pPr marL="514350" indent="-514350">
              <a:buAutoNum type="arabicPeriod"/>
            </a:pPr>
            <a:endParaRPr lang="en-GB" dirty="0">
              <a:cs typeface="Calibri" panose="020F0502020204030204"/>
            </a:endParaRPr>
          </a:p>
          <a:p>
            <a:pPr marL="514350" indent="-514350">
              <a:buAutoNum type="arabicPeriod"/>
            </a:pPr>
            <a:endParaRPr lang="en-GB" i="1" dirty="0">
              <a:ea typeface="+mn-lt"/>
              <a:cs typeface="+mn-lt"/>
            </a:endParaRPr>
          </a:p>
          <a:p>
            <a:pPr marL="514350" indent="-514350">
              <a:buAutoNum type="arabicPeriod"/>
            </a:pPr>
            <a:endParaRPr lang="en-GB" dirty="0">
              <a:cs typeface="Calibri"/>
            </a:endParaRPr>
          </a:p>
        </p:txBody>
      </p:sp>
      <p:sp>
        <p:nvSpPr>
          <p:cNvPr id="6" name="TextBox 5">
            <a:extLst>
              <a:ext uri="{FF2B5EF4-FFF2-40B4-BE49-F238E27FC236}">
                <a16:creationId xmlns:a16="http://schemas.microsoft.com/office/drawing/2014/main" id="{64417D4D-1129-4223-8324-DCBB0A81EEC8}"/>
              </a:ext>
            </a:extLst>
          </p:cNvPr>
          <p:cNvSpPr txBox="1"/>
          <p:nvPr/>
        </p:nvSpPr>
        <p:spPr>
          <a:xfrm>
            <a:off x="4773283" y="1240287"/>
            <a:ext cx="70928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cs typeface="Calibri"/>
              </a:rPr>
              <a:t>D - The organ of the body responsible for coordinating responses, including thoughts, emotions, and behaviours. </a:t>
            </a:r>
          </a:p>
        </p:txBody>
      </p:sp>
      <p:sp>
        <p:nvSpPr>
          <p:cNvPr id="10" name="TextBox 9">
            <a:extLst>
              <a:ext uri="{FF2B5EF4-FFF2-40B4-BE49-F238E27FC236}">
                <a16:creationId xmlns:a16="http://schemas.microsoft.com/office/drawing/2014/main" id="{E9811CBD-537A-4D4E-87C0-7D9137A294D8}"/>
              </a:ext>
            </a:extLst>
          </p:cNvPr>
          <p:cNvSpPr txBox="1"/>
          <p:nvPr/>
        </p:nvSpPr>
        <p:spPr>
          <a:xfrm>
            <a:off x="4773282" y="2175534"/>
            <a:ext cx="70420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cs typeface="Calibri"/>
              </a:rPr>
              <a:t>A - Specialised cell found in the brain.</a:t>
            </a:r>
          </a:p>
        </p:txBody>
      </p:sp>
      <p:sp>
        <p:nvSpPr>
          <p:cNvPr id="12" name="TextBox 11">
            <a:extLst>
              <a:ext uri="{FF2B5EF4-FFF2-40B4-BE49-F238E27FC236}">
                <a16:creationId xmlns:a16="http://schemas.microsoft.com/office/drawing/2014/main" id="{A62B05B8-DACB-4DAC-A8F1-E5FFA9CEDC00}"/>
              </a:ext>
            </a:extLst>
          </p:cNvPr>
          <p:cNvSpPr txBox="1"/>
          <p:nvPr/>
        </p:nvSpPr>
        <p:spPr>
          <a:xfrm>
            <a:off x="4773283" y="2784655"/>
            <a:ext cx="70420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cs typeface="Calibri"/>
              </a:rPr>
              <a:t>B - Junction between two cells. It forms when new experiences occur.  </a:t>
            </a:r>
          </a:p>
        </p:txBody>
      </p:sp>
      <p:sp>
        <p:nvSpPr>
          <p:cNvPr id="13" name="TextBox 12">
            <a:extLst>
              <a:ext uri="{FF2B5EF4-FFF2-40B4-BE49-F238E27FC236}">
                <a16:creationId xmlns:a16="http://schemas.microsoft.com/office/drawing/2014/main" id="{230FE0D4-7D72-42A0-A7AB-1B16EE3C059E}"/>
              </a:ext>
            </a:extLst>
          </p:cNvPr>
          <p:cNvSpPr txBox="1"/>
          <p:nvPr/>
        </p:nvSpPr>
        <p:spPr>
          <a:xfrm>
            <a:off x="4773282" y="3731164"/>
            <a:ext cx="700393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mn-lt"/>
                <a:cs typeface="+mn-lt"/>
              </a:rPr>
              <a:t>E - Ability of the brain’s structure to change and grow during a person’s life.</a:t>
            </a:r>
            <a:endParaRPr lang="en-US">
              <a:ea typeface="+mn-lt"/>
              <a:cs typeface="+mn-lt"/>
            </a:endParaRPr>
          </a:p>
          <a:p>
            <a:endParaRPr lang="en-GB" sz="2200">
              <a:cs typeface="Calibri"/>
            </a:endParaRPr>
          </a:p>
        </p:txBody>
      </p:sp>
      <p:sp>
        <p:nvSpPr>
          <p:cNvPr id="14" name="TextBox 13">
            <a:extLst>
              <a:ext uri="{FF2B5EF4-FFF2-40B4-BE49-F238E27FC236}">
                <a16:creationId xmlns:a16="http://schemas.microsoft.com/office/drawing/2014/main" id="{0EF1A040-396F-4894-85C7-9746B29F8579}"/>
              </a:ext>
            </a:extLst>
          </p:cNvPr>
          <p:cNvSpPr txBox="1"/>
          <p:nvPr/>
        </p:nvSpPr>
        <p:spPr>
          <a:xfrm>
            <a:off x="4773283" y="4545641"/>
            <a:ext cx="70547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F - Unit of inheritance passing from parents to offspring. Determines some characteristics of the offspring. </a:t>
            </a:r>
          </a:p>
        </p:txBody>
      </p:sp>
      <p:sp>
        <p:nvSpPr>
          <p:cNvPr id="15" name="TextBox 14">
            <a:extLst>
              <a:ext uri="{FF2B5EF4-FFF2-40B4-BE49-F238E27FC236}">
                <a16:creationId xmlns:a16="http://schemas.microsoft.com/office/drawing/2014/main" id="{400888F5-3EA4-40AD-8614-66389FF6685C}"/>
              </a:ext>
            </a:extLst>
          </p:cNvPr>
          <p:cNvSpPr txBox="1"/>
          <p:nvPr/>
        </p:nvSpPr>
        <p:spPr>
          <a:xfrm>
            <a:off x="4769689" y="5410919"/>
            <a:ext cx="70420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C - The experiences, relationships and surroundings that affect development. </a:t>
            </a:r>
          </a:p>
        </p:txBody>
      </p:sp>
      <p:cxnSp>
        <p:nvCxnSpPr>
          <p:cNvPr id="7" name="Straight Arrow Connector 6">
            <a:extLst>
              <a:ext uri="{FF2B5EF4-FFF2-40B4-BE49-F238E27FC236}">
                <a16:creationId xmlns:a16="http://schemas.microsoft.com/office/drawing/2014/main" id="{A0282D66-90CF-4B1B-97D6-E4EB7CB993F4}"/>
              </a:ext>
            </a:extLst>
          </p:cNvPr>
          <p:cNvCxnSpPr/>
          <p:nvPr/>
        </p:nvCxnSpPr>
        <p:spPr>
          <a:xfrm flipV="1">
            <a:off x="2349500" y="1485900"/>
            <a:ext cx="2400300" cy="8001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3FB720-6ECA-4BAE-96EB-5C64636E1139}"/>
              </a:ext>
            </a:extLst>
          </p:cNvPr>
          <p:cNvSpPr txBox="1"/>
          <p:nvPr/>
        </p:nvSpPr>
        <p:spPr>
          <a:xfrm>
            <a:off x="10134711" y="-4866"/>
            <a:ext cx="2168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 version - answers </a:t>
            </a:r>
          </a:p>
        </p:txBody>
      </p:sp>
      <p:cxnSp>
        <p:nvCxnSpPr>
          <p:cNvPr id="17" name="Straight Arrow Connector 16">
            <a:extLst>
              <a:ext uri="{FF2B5EF4-FFF2-40B4-BE49-F238E27FC236}">
                <a16:creationId xmlns:a16="http://schemas.microsoft.com/office/drawing/2014/main" id="{A89B0226-0159-4DB9-9CEA-F3EEE1BF7114}"/>
              </a:ext>
            </a:extLst>
          </p:cNvPr>
          <p:cNvCxnSpPr>
            <a:cxnSpLocks/>
          </p:cNvCxnSpPr>
          <p:nvPr/>
        </p:nvCxnSpPr>
        <p:spPr>
          <a:xfrm flipV="1">
            <a:off x="3463191" y="3045068"/>
            <a:ext cx="1403839" cy="2842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D463CA3-7083-438F-92F3-1DF580402F67}"/>
              </a:ext>
            </a:extLst>
          </p:cNvPr>
          <p:cNvCxnSpPr>
            <a:cxnSpLocks/>
          </p:cNvCxnSpPr>
          <p:nvPr/>
        </p:nvCxnSpPr>
        <p:spPr>
          <a:xfrm>
            <a:off x="4002453" y="3856891"/>
            <a:ext cx="817685" cy="1494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EC7A6B-29F4-4D52-9058-BC43CF77113F}"/>
              </a:ext>
            </a:extLst>
          </p:cNvPr>
          <p:cNvCxnSpPr>
            <a:cxnSpLocks/>
          </p:cNvCxnSpPr>
          <p:nvPr/>
        </p:nvCxnSpPr>
        <p:spPr>
          <a:xfrm>
            <a:off x="2337776" y="4407876"/>
            <a:ext cx="2529253" cy="313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AB24364-1987-45A3-81AD-CCAE0AA67945}"/>
              </a:ext>
            </a:extLst>
          </p:cNvPr>
          <p:cNvCxnSpPr>
            <a:cxnSpLocks/>
          </p:cNvCxnSpPr>
          <p:nvPr/>
        </p:nvCxnSpPr>
        <p:spPr>
          <a:xfrm>
            <a:off x="3486638" y="5029199"/>
            <a:ext cx="1356947" cy="8411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A5E261-1D11-4CAB-A9EF-64A2EDAA7B13}"/>
              </a:ext>
            </a:extLst>
          </p:cNvPr>
          <p:cNvCxnSpPr>
            <a:cxnSpLocks/>
          </p:cNvCxnSpPr>
          <p:nvPr/>
        </p:nvCxnSpPr>
        <p:spPr>
          <a:xfrm flipV="1">
            <a:off x="2630853" y="2376853"/>
            <a:ext cx="2189285" cy="4835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27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43706B-C40E-1843-BBFD-E5818715148C}"/>
              </a:ext>
            </a:extLst>
          </p:cNvPr>
          <p:cNvSpPr>
            <a:spLocks noGrp="1"/>
          </p:cNvSpPr>
          <p:nvPr>
            <p:ph type="ctrTitle"/>
          </p:nvPr>
        </p:nvSpPr>
        <p:spPr>
          <a:xfrm>
            <a:off x="1524000" y="929452"/>
            <a:ext cx="9144000" cy="2526738"/>
          </a:xfrm>
        </p:spPr>
        <p:txBody>
          <a:bodyPr>
            <a:normAutofit/>
          </a:bodyPr>
          <a:lstStyle/>
          <a:p>
            <a:r>
              <a:rPr lang="en-US" sz="6100">
                <a:solidFill>
                  <a:srgbClr val="FFFFFF"/>
                </a:solidFill>
              </a:rPr>
              <a:t>Lesson 1: Brain development in the early years</a:t>
            </a:r>
            <a:endParaRPr lang="en-US" sz="6100">
              <a:solidFill>
                <a:srgbClr val="FFFFFF"/>
              </a:solidFill>
              <a:cs typeface="Calibri Light"/>
            </a:endParaRPr>
          </a:p>
        </p:txBody>
      </p:sp>
      <p:sp>
        <p:nvSpPr>
          <p:cNvPr id="21"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3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C91548-1E2E-4F09-8629-720FC3A63EAE}"/>
              </a:ext>
            </a:extLst>
          </p:cNvPr>
          <p:cNvSpPr>
            <a:spLocks noGrp="1"/>
          </p:cNvSpPr>
          <p:nvPr>
            <p:ph type="title"/>
          </p:nvPr>
        </p:nvSpPr>
        <p:spPr>
          <a:xfrm>
            <a:off x="841246" y="673770"/>
            <a:ext cx="3053283" cy="2414488"/>
          </a:xfrm>
        </p:spPr>
        <p:txBody>
          <a:bodyPr anchor="t">
            <a:normAutofit/>
          </a:bodyPr>
          <a:lstStyle/>
          <a:p>
            <a:r>
              <a:rPr lang="en-GB" sz="5400">
                <a:solidFill>
                  <a:srgbClr val="FFFFFF"/>
                </a:solidFill>
                <a:cs typeface="Calibri Light"/>
              </a:rPr>
              <a:t>Learning  objectives</a:t>
            </a:r>
            <a:endParaRPr lang="en-GB" sz="5400">
              <a:solidFill>
                <a:srgbClr val="FFFFFF"/>
              </a:solidFill>
            </a:endParaRPr>
          </a:p>
        </p:txBody>
      </p:sp>
      <p:sp>
        <p:nvSpPr>
          <p:cNvPr id="3" name="Content Placeholder 2">
            <a:extLst>
              <a:ext uri="{FF2B5EF4-FFF2-40B4-BE49-F238E27FC236}">
                <a16:creationId xmlns:a16="http://schemas.microsoft.com/office/drawing/2014/main" id="{BD10DB97-3209-4E29-81A7-2211D3E815E8}"/>
              </a:ext>
            </a:extLst>
          </p:cNvPr>
          <p:cNvSpPr>
            <a:spLocks noGrp="1"/>
          </p:cNvSpPr>
          <p:nvPr>
            <p:ph idx="1"/>
          </p:nvPr>
        </p:nvSpPr>
        <p:spPr>
          <a:xfrm>
            <a:off x="6095999" y="882315"/>
            <a:ext cx="5254754" cy="5294647"/>
          </a:xfrm>
        </p:spPr>
        <p:txBody>
          <a:bodyPr vert="horz" lIns="91440" tIns="45720" rIns="91440" bIns="45720" rtlCol="0" anchor="t">
            <a:normAutofit/>
          </a:bodyPr>
          <a:lstStyle/>
          <a:p>
            <a:pPr marL="514350" indent="-514350">
              <a:buAutoNum type="arabicPeriod"/>
            </a:pPr>
            <a:r>
              <a:rPr lang="en-GB" sz="3200">
                <a:cs typeface="Calibri"/>
              </a:rPr>
              <a:t>Describe the process of brain development</a:t>
            </a:r>
            <a:endParaRPr lang="en-US">
              <a:cs typeface="Calibri" panose="020F0502020204030204"/>
            </a:endParaRPr>
          </a:p>
          <a:p>
            <a:pPr marL="514350" indent="-514350">
              <a:buAutoNum type="arabicPeriod"/>
            </a:pPr>
            <a:endParaRPr lang="en-GB" sz="3200">
              <a:cs typeface="Calibri"/>
            </a:endParaRPr>
          </a:p>
          <a:p>
            <a:pPr marL="514350" indent="-514350">
              <a:buAutoNum type="arabicPeriod"/>
            </a:pPr>
            <a:r>
              <a:rPr lang="en-GB" sz="3200">
                <a:cs typeface="Calibri"/>
              </a:rPr>
              <a:t>Explain the importance of genetics and the environment in brain development</a:t>
            </a:r>
          </a:p>
          <a:p>
            <a:pPr marL="514350" indent="-514350">
              <a:buAutoNum type="arabicPeriod"/>
            </a:pPr>
            <a:endParaRPr lang="en-GB" sz="3200">
              <a:cs typeface="Calibri"/>
            </a:endParaRPr>
          </a:p>
          <a:p>
            <a:pPr marL="514350" indent="-514350">
              <a:buAutoNum type="arabicPeriod"/>
            </a:pPr>
            <a:r>
              <a:rPr lang="en-GB" sz="3200">
                <a:cs typeface="Calibri"/>
              </a:rPr>
              <a:t>Define neuroplasticity</a:t>
            </a:r>
            <a:endParaRPr lang="en-GB">
              <a:cs typeface="Calibri" panose="020F0502020204030204"/>
            </a:endParaRPr>
          </a:p>
        </p:txBody>
      </p:sp>
    </p:spTree>
    <p:extLst>
      <p:ext uri="{BB962C8B-B14F-4D97-AF65-F5344CB8AC3E}">
        <p14:creationId xmlns:p14="http://schemas.microsoft.com/office/powerpoint/2010/main" val="220790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5700F-3B22-4861-85DE-C49BE35DF697}"/>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4000">
                <a:latin typeface="Calibri Light"/>
                <a:cs typeface="Calibri Light"/>
              </a:rPr>
              <a:t>What can babies do?</a:t>
            </a:r>
            <a:br>
              <a:rPr lang="en-US" sz="2200">
                <a:latin typeface="Calibri"/>
                <a:cs typeface="Calibri Light"/>
              </a:rPr>
            </a:br>
            <a:br>
              <a:rPr lang="en-US" sz="2200">
                <a:latin typeface="Calibri"/>
                <a:cs typeface="Calibri Light"/>
              </a:rPr>
            </a:br>
            <a:br>
              <a:rPr lang="en-US" sz="2200" i="1">
                <a:cs typeface="Calibri Light"/>
              </a:rPr>
            </a:br>
            <a:r>
              <a:rPr lang="en-US" sz="2200" i="1">
                <a:cs typeface="Calibri Light"/>
              </a:rPr>
              <a:t> </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9">
            <a:extLst>
              <a:ext uri="{FF2B5EF4-FFF2-40B4-BE49-F238E27FC236}">
                <a16:creationId xmlns:a16="http://schemas.microsoft.com/office/drawing/2014/main" id="{21F0CFE3-818A-4C78-AE7E-BE30C32BCA06}"/>
              </a:ext>
            </a:extLst>
          </p:cNvPr>
          <p:cNvSpPr>
            <a:spLocks noGrp="1"/>
          </p:cNvSpPr>
          <p:nvPr>
            <p:ph idx="1"/>
          </p:nvPr>
        </p:nvSpPr>
        <p:spPr>
          <a:xfrm>
            <a:off x="640080" y="2872899"/>
            <a:ext cx="4585175" cy="3320668"/>
          </a:xfrm>
        </p:spPr>
        <p:txBody>
          <a:bodyPr vert="horz" lIns="91440" tIns="45720" rIns="91440" bIns="45720" rtlCol="0" anchor="t">
            <a:normAutofit/>
          </a:bodyPr>
          <a:lstStyle/>
          <a:p>
            <a:pPr marL="0" indent="0">
              <a:buNone/>
            </a:pPr>
            <a:r>
              <a:rPr lang="en-US" sz="2200" dirty="0">
                <a:cs typeface="Calibri"/>
              </a:rPr>
              <a:t>Which 3 words did you use to describe babies in the pre-lesson questions?</a:t>
            </a:r>
            <a:endParaRPr lang="en-US" dirty="0"/>
          </a:p>
          <a:p>
            <a:pPr marL="0" indent="0">
              <a:buNone/>
            </a:pPr>
            <a:endParaRPr lang="en-US" sz="2200" dirty="0">
              <a:cs typeface="Calibri"/>
            </a:endParaRPr>
          </a:p>
        </p:txBody>
      </p:sp>
      <p:pic>
        <p:nvPicPr>
          <p:cNvPr id="6" name="Picture 6" descr="A young child sitting in a striped shirt&#10;&#10;Description automatically generated">
            <a:extLst>
              <a:ext uri="{FF2B5EF4-FFF2-40B4-BE49-F238E27FC236}">
                <a16:creationId xmlns:a16="http://schemas.microsoft.com/office/drawing/2014/main" id="{CD098063-8D1E-421B-89DD-BD8261D1ABC3}"/>
              </a:ext>
            </a:extLst>
          </p:cNvPr>
          <p:cNvPicPr>
            <a:picLocks noChangeAspect="1"/>
          </p:cNvPicPr>
          <p:nvPr/>
        </p:nvPicPr>
        <p:blipFill rotWithShape="1">
          <a:blip r:embed="rId3"/>
          <a:srcRect t="231" b="302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9086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5700F-3B22-4861-85DE-C49BE35DF69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Hands up if...</a:t>
            </a:r>
            <a:br>
              <a:rPr lang="en-US" sz="5400"/>
            </a:br>
            <a:endParaRPr lang="en-US" sz="5400">
              <a:cs typeface="Calibri Light"/>
            </a:endParaRPr>
          </a:p>
        </p:txBody>
      </p:sp>
      <p:pic>
        <p:nvPicPr>
          <p:cNvPr id="8" name="Picture 8" descr="A young child holding a baby&#10;&#10;Description automatically generated">
            <a:extLst>
              <a:ext uri="{FF2B5EF4-FFF2-40B4-BE49-F238E27FC236}">
                <a16:creationId xmlns:a16="http://schemas.microsoft.com/office/drawing/2014/main" id="{D5D1F119-DC33-4D21-8149-624D50659598}"/>
              </a:ext>
            </a:extLst>
          </p:cNvPr>
          <p:cNvPicPr>
            <a:picLocks noChangeAspect="1"/>
          </p:cNvPicPr>
          <p:nvPr/>
        </p:nvPicPr>
        <p:blipFill rotWithShape="1">
          <a:blip r:embed="rId3"/>
          <a:srcRect l="33210" r="214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FF399F47-E5F3-497B-91A7-9CE181179CDA}"/>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2400">
                <a:cs typeface="Calibri"/>
              </a:rPr>
              <a:t>You have a sibling that is aged 0-5 years</a:t>
            </a:r>
          </a:p>
          <a:p>
            <a:endParaRPr lang="en-US" sz="2400">
              <a:ea typeface="+mn-lt"/>
              <a:cs typeface="+mn-lt"/>
            </a:endParaRPr>
          </a:p>
          <a:p>
            <a:r>
              <a:rPr lang="en-GB" sz="2400">
                <a:ea typeface="+mn-lt"/>
                <a:cs typeface="+mn-lt"/>
              </a:rPr>
              <a:t>You have regular contact with a child of 0-5 years e.g. a cousin... friend... neighbour.</a:t>
            </a:r>
            <a:endParaRPr lang="en-US" sz="2400">
              <a:ea typeface="+mn-lt"/>
              <a:cs typeface="+mn-lt"/>
            </a:endParaRPr>
          </a:p>
          <a:p>
            <a:pPr marL="0" indent="0">
              <a:buNone/>
            </a:pPr>
            <a:endParaRPr lang="en-GB" sz="2200">
              <a:ea typeface="+mn-lt"/>
              <a:cs typeface="+mn-lt"/>
            </a:endParaRPr>
          </a:p>
          <a:p>
            <a:endParaRPr lang="en-US" sz="2200">
              <a:cs typeface="Calibri"/>
            </a:endParaRPr>
          </a:p>
          <a:p>
            <a:endParaRPr lang="en-US" sz="2200">
              <a:cs typeface="Calibri"/>
            </a:endParaRPr>
          </a:p>
        </p:txBody>
      </p:sp>
    </p:spTree>
    <p:extLst>
      <p:ext uri="{BB962C8B-B14F-4D97-AF65-F5344CB8AC3E}">
        <p14:creationId xmlns:p14="http://schemas.microsoft.com/office/powerpoint/2010/main" val="21260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02D21-86A0-4F91-AE83-94B5B5042A93}"/>
              </a:ext>
            </a:extLst>
          </p:cNvPr>
          <p:cNvSpPr>
            <a:spLocks noGrp="1"/>
          </p:cNvSpPr>
          <p:nvPr>
            <p:ph type="title"/>
          </p:nvPr>
        </p:nvSpPr>
        <p:spPr>
          <a:xfrm>
            <a:off x="640080" y="325369"/>
            <a:ext cx="4368602" cy="1956841"/>
          </a:xfrm>
        </p:spPr>
        <p:txBody>
          <a:bodyPr anchor="b">
            <a:normAutofit/>
          </a:bodyPr>
          <a:lstStyle/>
          <a:p>
            <a:r>
              <a:rPr lang="en-GB" sz="4600">
                <a:cs typeface="Calibri Light"/>
              </a:rPr>
              <a:t>How much do you really know?</a:t>
            </a:r>
            <a:endParaRPr lang="en-GB" sz="4600"/>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F6EC13-4784-406D-9105-92B7CCCF46ED}"/>
              </a:ext>
            </a:extLst>
          </p:cNvPr>
          <p:cNvSpPr>
            <a:spLocks noGrp="1"/>
          </p:cNvSpPr>
          <p:nvPr>
            <p:ph idx="1"/>
          </p:nvPr>
        </p:nvSpPr>
        <p:spPr>
          <a:xfrm>
            <a:off x="640080" y="3070821"/>
            <a:ext cx="4677140" cy="3320668"/>
          </a:xfrm>
        </p:spPr>
        <p:txBody>
          <a:bodyPr vert="horz" lIns="91440" tIns="45720" rIns="91440" bIns="45720" rtlCol="0" anchor="t">
            <a:normAutofit/>
          </a:bodyPr>
          <a:lstStyle/>
          <a:p>
            <a:pPr marL="0" indent="0">
              <a:buNone/>
            </a:pPr>
            <a:r>
              <a:rPr lang="en-GB" sz="2200" dirty="0">
                <a:ea typeface="+mn-lt"/>
                <a:cs typeface="+mn-lt"/>
              </a:rPr>
              <a:t>Complete the UNICEF true or false quiz</a:t>
            </a:r>
            <a:endParaRPr lang="en-US" sz="2200" dirty="0">
              <a:ea typeface="+mn-lt"/>
              <a:cs typeface="+mn-lt"/>
            </a:endParaRPr>
          </a:p>
          <a:p>
            <a:pPr marL="0" indent="0">
              <a:buNone/>
            </a:pPr>
            <a:endParaRPr lang="en-GB" sz="2200" u="sng" dirty="0">
              <a:ea typeface="+mn-lt"/>
              <a:cs typeface="+mn-lt"/>
            </a:endParaRPr>
          </a:p>
          <a:p>
            <a:pPr marL="0" indent="0">
              <a:buNone/>
            </a:pPr>
            <a:r>
              <a:rPr lang="en-GB" sz="2200" u="sng" dirty="0">
                <a:ea typeface="+mn-lt"/>
                <a:cs typeface="+mn-lt"/>
                <a:hlinkClick r:id="rId2"/>
              </a:rPr>
              <a:t>https://www.unicef.org/parenting/child-development/baby-development-quiz</a:t>
            </a:r>
            <a:endParaRPr lang="en-US" sz="2200" dirty="0">
              <a:cs typeface="Calibri"/>
            </a:endParaRPr>
          </a:p>
          <a:p>
            <a:endParaRPr lang="en-GB" sz="2200" u="sng" dirty="0">
              <a:cs typeface="Calibri"/>
            </a:endParaRPr>
          </a:p>
        </p:txBody>
      </p:sp>
      <p:pic>
        <p:nvPicPr>
          <p:cNvPr id="4" name="Picture 4" descr="A close up of a baby holding a teddy bear&#10;&#10;Description automatically generated">
            <a:extLst>
              <a:ext uri="{FF2B5EF4-FFF2-40B4-BE49-F238E27FC236}">
                <a16:creationId xmlns:a16="http://schemas.microsoft.com/office/drawing/2014/main" id="{EA048A4F-9CD2-40EC-8C62-6CD257980AA1}"/>
              </a:ext>
            </a:extLst>
          </p:cNvPr>
          <p:cNvPicPr>
            <a:picLocks noChangeAspect="1"/>
          </p:cNvPicPr>
          <p:nvPr/>
        </p:nvPicPr>
        <p:blipFill rotWithShape="1">
          <a:blip r:embed="rId3"/>
          <a:srcRect t="16767" b="1676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8955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A996-48FA-A645-9AF4-252E88377809}"/>
              </a:ext>
            </a:extLst>
          </p:cNvPr>
          <p:cNvSpPr>
            <a:spLocks noGrp="1"/>
          </p:cNvSpPr>
          <p:nvPr>
            <p:ph type="title"/>
          </p:nvPr>
        </p:nvSpPr>
        <p:spPr>
          <a:xfrm>
            <a:off x="726989" y="79932"/>
            <a:ext cx="10515600" cy="1325563"/>
          </a:xfrm>
        </p:spPr>
        <p:txBody>
          <a:bodyPr/>
          <a:lstStyle/>
          <a:p>
            <a:r>
              <a:rPr lang="en-US" dirty="0"/>
              <a:t>Answers to the True / False</a:t>
            </a:r>
          </a:p>
        </p:txBody>
      </p:sp>
      <p:sp>
        <p:nvSpPr>
          <p:cNvPr id="3" name="Content Placeholder 2">
            <a:extLst>
              <a:ext uri="{FF2B5EF4-FFF2-40B4-BE49-F238E27FC236}">
                <a16:creationId xmlns:a16="http://schemas.microsoft.com/office/drawing/2014/main" id="{DBE05C3E-400C-BC48-8F2A-201CAD865EBF}"/>
              </a:ext>
            </a:extLst>
          </p:cNvPr>
          <p:cNvSpPr>
            <a:spLocks noGrp="1"/>
          </p:cNvSpPr>
          <p:nvPr>
            <p:ph idx="1"/>
          </p:nvPr>
        </p:nvSpPr>
        <p:spPr>
          <a:xfrm>
            <a:off x="479854" y="1405495"/>
            <a:ext cx="11345562" cy="4921163"/>
          </a:xfrm>
        </p:spPr>
        <p:txBody>
          <a:bodyPr>
            <a:normAutofit fontScale="85000" lnSpcReduction="20000"/>
          </a:bodyPr>
          <a:lstStyle/>
          <a:p>
            <a:r>
              <a:rPr lang="en-GB" b="1" dirty="0"/>
              <a:t>A baby cannot see and hear at birth.  </a:t>
            </a:r>
            <a:r>
              <a:rPr lang="en-GB" dirty="0">
                <a:solidFill>
                  <a:srgbClr val="FF0000"/>
                </a:solidFill>
              </a:rPr>
              <a:t>False. </a:t>
            </a:r>
            <a:r>
              <a:rPr lang="en-GB" dirty="0"/>
              <a:t>Babies can see and hear from birth. Many babies actually remember songs they heard repeatedly while still in the womb!</a:t>
            </a:r>
          </a:p>
          <a:p>
            <a:r>
              <a:rPr lang="en-GB" b="1" dirty="0"/>
              <a:t>Before your child speaks, the only way he/she communicates is by crying. </a:t>
            </a:r>
            <a:r>
              <a:rPr lang="en-GB" dirty="0">
                <a:solidFill>
                  <a:srgbClr val="FF0000"/>
                </a:solidFill>
              </a:rPr>
              <a:t>False. </a:t>
            </a:r>
            <a:r>
              <a:rPr lang="en-GB" dirty="0"/>
              <a:t>Babies express themselves in many ways. From laughing and smiling to show enjoyment, to crying and wiggling to show discomfort. </a:t>
            </a:r>
          </a:p>
          <a:p>
            <a:r>
              <a:rPr lang="en-GB" b="1" dirty="0"/>
              <a:t>You should talk to your child, even before the child can speak. </a:t>
            </a:r>
            <a:r>
              <a:rPr lang="en-GB" dirty="0">
                <a:solidFill>
                  <a:srgbClr val="FF0000"/>
                </a:solidFill>
              </a:rPr>
              <a:t>True. </a:t>
            </a:r>
            <a:r>
              <a:rPr lang="en-GB" dirty="0"/>
              <a:t>Babies enjoy making new sounds such as squeals and laughs. They learn how to communicate with you even before they can say words. </a:t>
            </a:r>
          </a:p>
          <a:p>
            <a:r>
              <a:rPr lang="en-GB" b="1" dirty="0"/>
              <a:t>Your child drops things just to annoy you. </a:t>
            </a:r>
            <a:r>
              <a:rPr lang="en-GB" dirty="0">
                <a:solidFill>
                  <a:srgbClr val="FF0000"/>
                </a:solidFill>
              </a:rPr>
              <a:t>False. </a:t>
            </a:r>
            <a:r>
              <a:rPr lang="en-GB" dirty="0"/>
              <a:t>Children are like little scientists. They want to find out how they can affect people and things around them. </a:t>
            </a:r>
          </a:p>
          <a:p>
            <a:r>
              <a:rPr lang="en-GB" b="1" dirty="0"/>
              <a:t>Babies learn better by trying things out and copying others rather than by being told what to do. </a:t>
            </a:r>
            <a:r>
              <a:rPr lang="en-GB" dirty="0">
                <a:solidFill>
                  <a:srgbClr val="FF0000"/>
                </a:solidFill>
              </a:rPr>
              <a:t>True. </a:t>
            </a:r>
            <a:r>
              <a:rPr lang="en-GB" dirty="0"/>
              <a:t>Children learn by playing and trying things out, and by observing and copying what others do. </a:t>
            </a:r>
          </a:p>
          <a:p>
            <a:r>
              <a:rPr lang="en-GB" b="1" dirty="0"/>
              <a:t>The brain develops most rapidly when your child first enters school. </a:t>
            </a:r>
            <a:r>
              <a:rPr lang="en-GB" dirty="0">
                <a:solidFill>
                  <a:srgbClr val="FF0000"/>
                </a:solidFill>
              </a:rPr>
              <a:t>False. </a:t>
            </a:r>
            <a:r>
              <a:rPr lang="en-GB" dirty="0"/>
              <a:t>The brain develops most rapidly before birth and during the first two years of life. </a:t>
            </a:r>
          </a:p>
          <a:p>
            <a:endParaRPr lang="en-US" dirty="0"/>
          </a:p>
        </p:txBody>
      </p:sp>
    </p:spTree>
    <p:extLst>
      <p:ext uri="{BB962C8B-B14F-4D97-AF65-F5344CB8AC3E}">
        <p14:creationId xmlns:p14="http://schemas.microsoft.com/office/powerpoint/2010/main" val="309975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5700F-3B22-4861-85DE-C49BE35DF697}"/>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What can babies do?</a:t>
            </a:r>
            <a:br>
              <a:rPr lang="en-US" sz="5400" kern="1200" dirty="0">
                <a:solidFill>
                  <a:schemeClr val="tx1"/>
                </a:solidFill>
                <a:latin typeface="+mj-lt"/>
                <a:ea typeface="+mj-ea"/>
                <a:cs typeface="+mj-cs"/>
              </a:rPr>
            </a:br>
            <a:br>
              <a:rPr lang="en-US" sz="5400" kern="1200" dirty="0">
                <a:solidFill>
                  <a:schemeClr val="tx1"/>
                </a:solidFill>
                <a:latin typeface="+mj-lt"/>
                <a:ea typeface="+mj-ea"/>
                <a:cs typeface="+mj-cs"/>
              </a:rPr>
            </a:br>
            <a:br>
              <a:rPr lang="en-US" sz="5400" i="1" kern="1200" dirty="0">
                <a:solidFill>
                  <a:schemeClr val="tx1"/>
                </a:solidFill>
                <a:latin typeface="+mj-lt"/>
                <a:ea typeface="+mj-ea"/>
                <a:cs typeface="+mj-cs"/>
              </a:rPr>
            </a:br>
            <a:r>
              <a:rPr lang="en-US" sz="5400" i="1" kern="1200" dirty="0">
                <a:solidFill>
                  <a:schemeClr val="tx1"/>
                </a:solidFill>
                <a:latin typeface="+mj-lt"/>
                <a:ea typeface="+mj-ea"/>
                <a:cs typeface="+mj-cs"/>
              </a:rPr>
              <a:t>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88D4EAF-77C5-4B12-83ED-6EC51A67A1B1}"/>
              </a:ext>
            </a:extLst>
          </p:cNvPr>
          <p:cNvSpPr txBox="1"/>
          <p:nvPr/>
        </p:nvSpPr>
        <p:spPr>
          <a:xfrm>
            <a:off x="5126418" y="710429"/>
            <a:ext cx="6648006" cy="5431536"/>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2000" b="1" dirty="0"/>
              <a:t>Newborn babies </a:t>
            </a:r>
            <a:r>
              <a:rPr lang="en-US" sz="2000" dirty="0"/>
              <a:t>have good senses and prefer their own parent's voice, face and smell over those of strangers</a:t>
            </a:r>
            <a:endParaRPr lang="en-US" sz="2000" dirty="0">
              <a:cs typeface="Calibri"/>
            </a:endParaRPr>
          </a:p>
          <a:p>
            <a:pPr marL="285750" indent="-228600">
              <a:lnSpc>
                <a:spcPct val="90000"/>
              </a:lnSpc>
              <a:spcAft>
                <a:spcPts val="600"/>
              </a:spcAft>
              <a:buFont typeface="Arial" panose="020B0604020202020204" pitchFamily="34" charset="0"/>
              <a:buChar char="•"/>
            </a:pPr>
            <a:endParaRPr lang="en-US" sz="2000" dirty="0">
              <a:cs typeface="Calibri"/>
            </a:endParaRPr>
          </a:p>
          <a:p>
            <a:pPr marL="285750" indent="-228600">
              <a:lnSpc>
                <a:spcPct val="90000"/>
              </a:lnSpc>
              <a:spcAft>
                <a:spcPts val="600"/>
              </a:spcAft>
              <a:buFont typeface="Arial" panose="020B0604020202020204" pitchFamily="34" charset="0"/>
              <a:buChar char="•"/>
            </a:pPr>
            <a:r>
              <a:rPr lang="en-US" sz="2000" dirty="0"/>
              <a:t>They are born with reflexes e.g. the 'dancing' reflex: when supported on a surface they will make stepping motions with their feet</a:t>
            </a:r>
            <a:endParaRPr lang="en-US" sz="2000" dirty="0">
              <a:cs typeface="Calibri"/>
            </a:endParaRPr>
          </a:p>
          <a:p>
            <a:pPr marL="285750" indent="-228600">
              <a:lnSpc>
                <a:spcPct val="90000"/>
              </a:lnSpc>
              <a:spcAft>
                <a:spcPts val="600"/>
              </a:spcAft>
              <a:buFont typeface="Arial" panose="020B0604020202020204" pitchFamily="34" charset="0"/>
              <a:buChar char="•"/>
            </a:pPr>
            <a:endParaRPr lang="en-US" sz="2000" dirty="0">
              <a:cs typeface="Calibri"/>
            </a:endParaRPr>
          </a:p>
          <a:p>
            <a:pPr marL="285750" indent="-228600">
              <a:lnSpc>
                <a:spcPct val="90000"/>
              </a:lnSpc>
              <a:spcAft>
                <a:spcPts val="600"/>
              </a:spcAft>
              <a:buFont typeface="Arial" panose="020B0604020202020204" pitchFamily="34" charset="0"/>
              <a:buChar char="•"/>
            </a:pPr>
            <a:r>
              <a:rPr lang="en-US" sz="2000" b="1" dirty="0"/>
              <a:t>1 month old babies </a:t>
            </a:r>
            <a:r>
              <a:rPr lang="en-US" sz="2000" dirty="0"/>
              <a:t>are </a:t>
            </a:r>
            <a:r>
              <a:rPr lang="en-US" sz="2000" b="1" dirty="0"/>
              <a:t>better at </a:t>
            </a:r>
            <a:r>
              <a:rPr lang="en-US" sz="2000" dirty="0"/>
              <a:t>distinguishing between sounds in foreign languages compared to adults (e.g. babies of English-speaking parents can tell the difference between sounds in Hindi that sound the same to their parents)</a:t>
            </a:r>
            <a:endParaRPr lang="en-US" sz="2000" dirty="0">
              <a:cs typeface="Calibri"/>
            </a:endParaRPr>
          </a:p>
          <a:p>
            <a:pPr marL="285750" indent="-228600">
              <a:lnSpc>
                <a:spcPct val="90000"/>
              </a:lnSpc>
              <a:spcAft>
                <a:spcPts val="600"/>
              </a:spcAft>
              <a:buFont typeface="Arial" panose="020B0604020202020204" pitchFamily="34" charset="0"/>
              <a:buChar char="•"/>
            </a:pPr>
            <a:endParaRPr lang="en-US" sz="2000" dirty="0">
              <a:cs typeface="Calibri"/>
            </a:endParaRPr>
          </a:p>
          <a:p>
            <a:pPr marL="285750" indent="-228600">
              <a:lnSpc>
                <a:spcPct val="90000"/>
              </a:lnSpc>
              <a:spcAft>
                <a:spcPts val="600"/>
              </a:spcAft>
              <a:buFont typeface="Arial" panose="020B0604020202020204" pitchFamily="34" charset="0"/>
              <a:buChar char="•"/>
            </a:pPr>
            <a:r>
              <a:rPr lang="en-US" sz="2000" b="1" dirty="0"/>
              <a:t>6 month old babies </a:t>
            </a:r>
            <a:r>
              <a:rPr lang="en-US" sz="2000" dirty="0"/>
              <a:t>can distinguish between a wider range of faces than their parents can (e.g. babies can distinguish between the faces of individual monkeys when adults can't)</a:t>
            </a:r>
            <a:endParaRPr lang="en-US" sz="2000" dirty="0">
              <a:cs typeface="Calibri"/>
            </a:endParaRPr>
          </a:p>
        </p:txBody>
      </p:sp>
    </p:spTree>
    <p:extLst>
      <p:ext uri="{BB962C8B-B14F-4D97-AF65-F5344CB8AC3E}">
        <p14:creationId xmlns:p14="http://schemas.microsoft.com/office/powerpoint/2010/main" val="2588936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741595D37729418B6C5FC16BF35E86" ma:contentTypeVersion="11" ma:contentTypeDescription="Create a new document." ma:contentTypeScope="" ma:versionID="3187b93ad5c57e88cc4d8cc98e317c11">
  <xsd:schema xmlns:xsd="http://www.w3.org/2001/XMLSchema" xmlns:xs="http://www.w3.org/2001/XMLSchema" xmlns:p="http://schemas.microsoft.com/office/2006/metadata/properties" xmlns:ns2="9994ac0f-d607-4737-825c-b6ab5ff17d7a" xmlns:ns3="64c167f5-444b-40fa-ac1c-d0dfc7f875be" targetNamespace="http://schemas.microsoft.com/office/2006/metadata/properties" ma:root="true" ma:fieldsID="d764e98df29d35f053c9f05e84503607" ns2:_="" ns3:_="">
    <xsd:import namespace="9994ac0f-d607-4737-825c-b6ab5ff17d7a"/>
    <xsd:import namespace="64c167f5-444b-40fa-ac1c-d0dfc7f875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4ac0f-d607-4737-825c-b6ab5ff17d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c167f5-444b-40fa-ac1c-d0dfc7f875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9EC276-99D6-46C6-8E2C-494F1E87A1B6}">
  <ds:schemaRefs>
    <ds:schemaRef ds:uri="http://schemas.microsoft.com/sharepoint/v3/contenttype/forms"/>
  </ds:schemaRefs>
</ds:datastoreItem>
</file>

<file path=customXml/itemProps2.xml><?xml version="1.0" encoding="utf-8"?>
<ds:datastoreItem xmlns:ds="http://schemas.openxmlformats.org/officeDocument/2006/customXml" ds:itemID="{E23B761C-3ADD-41DB-87F3-9C6A441C277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28AF6EB-39AC-448C-9D34-C2BE321E2224}">
  <ds:schemaRefs>
    <ds:schemaRef ds:uri="64c167f5-444b-40fa-ac1c-d0dfc7f875be"/>
    <ds:schemaRef ds:uri="9994ac0f-d607-4737-825c-b6ab5ff17d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172</TotalTime>
  <Words>1730</Words>
  <Application>Microsoft Macintosh PowerPoint</Application>
  <PresentationFormat>Widescreen</PresentationFormat>
  <Paragraphs>174</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Comic Sans MS</vt:lpstr>
      <vt:lpstr>Office Theme</vt:lpstr>
      <vt:lpstr>SEEN Oxford</vt:lpstr>
      <vt:lpstr>Have you completed your pre-lesson quiz? </vt:lpstr>
      <vt:lpstr>Lesson 1: Brain development in the early years</vt:lpstr>
      <vt:lpstr>Learning  objectives</vt:lpstr>
      <vt:lpstr>What can babies do?    </vt:lpstr>
      <vt:lpstr>Hands up if... </vt:lpstr>
      <vt:lpstr>How much do you really know?</vt:lpstr>
      <vt:lpstr>Answers to the True / False</vt:lpstr>
      <vt:lpstr>What can babies do?    </vt:lpstr>
      <vt:lpstr>Brain development</vt:lpstr>
      <vt:lpstr>Brain development </vt:lpstr>
      <vt:lpstr> Watch: Experiences build brain architecture   https://www.youtube.com/watch?v=VNNsN9IJkws</vt:lpstr>
      <vt:lpstr>Your task:</vt:lpstr>
      <vt:lpstr>Check your work, correct any you got wrong. </vt:lpstr>
      <vt:lpstr>Describe what you see (H):</vt:lpstr>
      <vt:lpstr>Neuroplasticity</vt:lpstr>
      <vt:lpstr>What have we learnt? Unscramble the words – what do they mean?</vt:lpstr>
      <vt:lpstr>What have we learnt? Definitions</vt:lpstr>
      <vt:lpstr>PowerPoint Presentation</vt:lpstr>
      <vt:lpstr>What have we learnt? Unscramble the words – and then match to their meaning</vt:lpstr>
      <vt:lpstr>What have we learnt? Match the word to their meaning</vt:lpstr>
      <vt:lpstr>What have we learnt? Unscramble the words – and then match to their meaning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development and health</dc:title>
  <dc:creator>Louise Aukland</dc:creator>
  <cp:lastModifiedBy>Louise Aukland</cp:lastModifiedBy>
  <cp:revision>18</cp:revision>
  <dcterms:created xsi:type="dcterms:W3CDTF">2020-12-01T11:55:39Z</dcterms:created>
  <dcterms:modified xsi:type="dcterms:W3CDTF">2021-03-31T08:58:31Z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0x010100EF741595D37729418B6C5FC16BF35E86</vt:lpwstr>
  </property>
</Properties>
</file>