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6"/>
  </p:notesMasterIdLst>
  <p:sldIdLst>
    <p:sldId id="256" r:id="rId5"/>
    <p:sldId id="257" r:id="rId6"/>
    <p:sldId id="264" r:id="rId7"/>
    <p:sldId id="259" r:id="rId8"/>
    <p:sldId id="260" r:id="rId9"/>
    <p:sldId id="261" r:id="rId10"/>
    <p:sldId id="262" r:id="rId11"/>
    <p:sldId id="265" r:id="rId12"/>
    <p:sldId id="266" r:id="rId13"/>
    <p:sldId id="267" r:id="rId14"/>
    <p:sldId id="263" r:id="rId15"/>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24E0FA-428E-5842-A283-5F26F7FC9E60}" v="3" dt="2021-03-29T11:01:23.0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4985"/>
  </p:normalViewPr>
  <p:slideViewPr>
    <p:cSldViewPr snapToGrid="0">
      <p:cViewPr varScale="1">
        <p:scale>
          <a:sx n="92" d="100"/>
          <a:sy n="92" d="100"/>
        </p:scale>
        <p:origin x="122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Aukland" userId="6832f079483fa08c" providerId="LiveId" clId="{4A24E0FA-428E-5842-A283-5F26F7FC9E60}"/>
    <pc:docChg chg="custSel modSld">
      <pc:chgData name="Louise Aukland" userId="6832f079483fa08c" providerId="LiveId" clId="{4A24E0FA-428E-5842-A283-5F26F7FC9E60}" dt="2021-03-31T09:02:33.841" v="203" actId="20577"/>
      <pc:docMkLst>
        <pc:docMk/>
      </pc:docMkLst>
      <pc:sldChg chg="modNotesTx">
        <pc:chgData name="Louise Aukland" userId="6832f079483fa08c" providerId="LiveId" clId="{4A24E0FA-428E-5842-A283-5F26F7FC9E60}" dt="2021-03-31T09:01:55.579" v="177" actId="20577"/>
        <pc:sldMkLst>
          <pc:docMk/>
          <pc:sldMk cId="4267553802" sldId="260"/>
        </pc:sldMkLst>
      </pc:sldChg>
      <pc:sldChg chg="modSp mod modNotesTx">
        <pc:chgData name="Louise Aukland" userId="6832f079483fa08c" providerId="LiveId" clId="{4A24E0FA-428E-5842-A283-5F26F7FC9E60}" dt="2021-03-29T11:02:13.606" v="86" actId="1076"/>
        <pc:sldMkLst>
          <pc:docMk/>
          <pc:sldMk cId="3958187819" sldId="261"/>
        </pc:sldMkLst>
        <pc:spChg chg="mod">
          <ac:chgData name="Louise Aukland" userId="6832f079483fa08c" providerId="LiveId" clId="{4A24E0FA-428E-5842-A283-5F26F7FC9E60}" dt="2021-03-29T11:02:13.606" v="86" actId="1076"/>
          <ac:spMkLst>
            <pc:docMk/>
            <pc:sldMk cId="3958187819" sldId="261"/>
            <ac:spMk id="3" creationId="{0E3AC096-A48C-4FE1-BAA0-2AD834360224}"/>
          </ac:spMkLst>
        </pc:spChg>
      </pc:sldChg>
      <pc:sldChg chg="modSp mod">
        <pc:chgData name="Louise Aukland" userId="6832f079483fa08c" providerId="LiveId" clId="{4A24E0FA-428E-5842-A283-5F26F7FC9E60}" dt="2021-03-31T09:02:33.841" v="203" actId="20577"/>
        <pc:sldMkLst>
          <pc:docMk/>
          <pc:sldMk cId="3580221819" sldId="262"/>
        </pc:sldMkLst>
        <pc:spChg chg="mod">
          <ac:chgData name="Louise Aukland" userId="6832f079483fa08c" providerId="LiveId" clId="{4A24E0FA-428E-5842-A283-5F26F7FC9E60}" dt="2021-03-31T09:02:33.841" v="203" actId="20577"/>
          <ac:spMkLst>
            <pc:docMk/>
            <pc:sldMk cId="3580221819" sldId="262"/>
            <ac:spMk id="3" creationId="{C8277B94-16B7-4860-9F49-2DF5813CEA4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8F69BC-5323-FD47-AA7F-2EB7CDDCBA89}" type="datetimeFigureOut">
              <a:rPr lang="en-US" smtClean="0"/>
              <a:t>3/31/21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24443-1120-254C-B158-1210FB5F9B43}" type="slidenum">
              <a:rPr lang="en-US" smtClean="0"/>
              <a:t>‹#›</a:t>
            </a:fld>
            <a:endParaRPr lang="en-US"/>
          </a:p>
        </p:txBody>
      </p:sp>
    </p:spTree>
    <p:extLst>
      <p:ext uri="{BB962C8B-B14F-4D97-AF65-F5344CB8AC3E}">
        <p14:creationId xmlns:p14="http://schemas.microsoft.com/office/powerpoint/2010/main" val="2463242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lbertafamilywellness.org/resources/video/executive-functi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with last lesson – genes and the environment influence brain development. This lesson focuses on the </a:t>
            </a:r>
            <a:r>
              <a:rPr lang="en-US" dirty="0" err="1"/>
              <a:t>environrment</a:t>
            </a:r>
            <a:r>
              <a:rPr lang="en-US" dirty="0"/>
              <a:t>. The environment for a child 0-5 is determined by their main caregivers (e.g. parents, </a:t>
            </a:r>
            <a:r>
              <a:rPr lang="en-US" dirty="0" err="1"/>
              <a:t>carers</a:t>
            </a:r>
            <a:r>
              <a:rPr lang="en-US" dirty="0"/>
              <a:t>, child care workers, siblings, close family) . What they do, and the experiences they provide for the child,  can greatly influence how the child’s brain develops. </a:t>
            </a:r>
          </a:p>
          <a:p>
            <a:endParaRPr lang="en-US" dirty="0"/>
          </a:p>
          <a:p>
            <a:r>
              <a:rPr lang="en-US" dirty="0"/>
              <a:t>It is a like the interactions between genes and environment for a growing plant – water, CO2, nutrients </a:t>
            </a:r>
            <a:r>
              <a:rPr lang="en-US" dirty="0" err="1"/>
              <a:t>etc</a:t>
            </a:r>
            <a:r>
              <a:rPr lang="en-US" dirty="0"/>
              <a:t>, will all influence how healthy the plant is. </a:t>
            </a:r>
          </a:p>
        </p:txBody>
      </p:sp>
      <p:sp>
        <p:nvSpPr>
          <p:cNvPr id="4" name="Slide Number Placeholder 3"/>
          <p:cNvSpPr>
            <a:spLocks noGrp="1"/>
          </p:cNvSpPr>
          <p:nvPr>
            <p:ph type="sldNum" sz="quarter" idx="5"/>
          </p:nvPr>
        </p:nvSpPr>
        <p:spPr/>
        <p:txBody>
          <a:bodyPr/>
          <a:lstStyle/>
          <a:p>
            <a:fld id="{72E24443-1120-254C-B158-1210FB5F9B43}" type="slidenum">
              <a:rPr lang="en-US" smtClean="0"/>
              <a:t>2</a:t>
            </a:fld>
            <a:endParaRPr lang="en-US"/>
          </a:p>
        </p:txBody>
      </p:sp>
    </p:spTree>
    <p:extLst>
      <p:ext uri="{BB962C8B-B14F-4D97-AF65-F5344CB8AC3E}">
        <p14:creationId xmlns:p14="http://schemas.microsoft.com/office/powerpoint/2010/main" val="393575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 to their ideas. </a:t>
            </a:r>
          </a:p>
        </p:txBody>
      </p:sp>
      <p:sp>
        <p:nvSpPr>
          <p:cNvPr id="4" name="Slide Number Placeholder 3"/>
          <p:cNvSpPr>
            <a:spLocks noGrp="1"/>
          </p:cNvSpPr>
          <p:nvPr>
            <p:ph type="sldNum" sz="quarter" idx="5"/>
          </p:nvPr>
        </p:nvSpPr>
        <p:spPr/>
        <p:txBody>
          <a:bodyPr/>
          <a:lstStyle/>
          <a:p>
            <a:fld id="{72E24443-1120-254C-B158-1210FB5F9B43}" type="slidenum">
              <a:rPr lang="en-US" smtClean="0"/>
              <a:t>3</a:t>
            </a:fld>
            <a:endParaRPr lang="en-US"/>
          </a:p>
        </p:txBody>
      </p:sp>
    </p:spTree>
    <p:extLst>
      <p:ext uri="{BB962C8B-B14F-4D97-AF65-F5344CB8AC3E}">
        <p14:creationId xmlns:p14="http://schemas.microsoft.com/office/powerpoint/2010/main" val="3942951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additional video. The aspects covered will be included in the other videos. It could help with repetition if there is time. </a:t>
            </a:r>
          </a:p>
        </p:txBody>
      </p:sp>
      <p:sp>
        <p:nvSpPr>
          <p:cNvPr id="4" name="Slide Number Placeholder 3"/>
          <p:cNvSpPr>
            <a:spLocks noGrp="1"/>
          </p:cNvSpPr>
          <p:nvPr>
            <p:ph type="sldNum" sz="quarter" idx="5"/>
          </p:nvPr>
        </p:nvSpPr>
        <p:spPr/>
        <p:txBody>
          <a:bodyPr/>
          <a:lstStyle/>
          <a:p>
            <a:fld id="{72E24443-1120-254C-B158-1210FB5F9B43}" type="slidenum">
              <a:rPr lang="en-US" smtClean="0"/>
              <a:t>4</a:t>
            </a:fld>
            <a:endParaRPr lang="en-US"/>
          </a:p>
        </p:txBody>
      </p:sp>
    </p:spTree>
    <p:extLst>
      <p:ext uri="{BB962C8B-B14F-4D97-AF65-F5344CB8AC3E}">
        <p14:creationId xmlns:p14="http://schemas.microsoft.com/office/powerpoint/2010/main" val="2613533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the prior learning of plants – need appropriate environmental conditions in order to grow into a healthy plant. This lesson looks at the experiences and environmental conditions crucial to healthy child development (long term human health). </a:t>
            </a:r>
          </a:p>
          <a:p>
            <a:r>
              <a:rPr lang="en-US" dirty="0"/>
              <a:t>The brain grows fastest in the first 2 years of life. </a:t>
            </a:r>
          </a:p>
        </p:txBody>
      </p:sp>
      <p:sp>
        <p:nvSpPr>
          <p:cNvPr id="4" name="Slide Number Placeholder 3"/>
          <p:cNvSpPr>
            <a:spLocks noGrp="1"/>
          </p:cNvSpPr>
          <p:nvPr>
            <p:ph type="sldNum" sz="quarter" idx="5"/>
          </p:nvPr>
        </p:nvSpPr>
        <p:spPr/>
        <p:txBody>
          <a:bodyPr/>
          <a:lstStyle/>
          <a:p>
            <a:fld id="{72E24443-1120-254C-B158-1210FB5F9B43}" type="slidenum">
              <a:rPr lang="en-US" smtClean="0"/>
              <a:t>5</a:t>
            </a:fld>
            <a:endParaRPr lang="en-US"/>
          </a:p>
        </p:txBody>
      </p:sp>
    </p:spTree>
    <p:extLst>
      <p:ext uri="{BB962C8B-B14F-4D97-AF65-F5344CB8AC3E}">
        <p14:creationId xmlns:p14="http://schemas.microsoft.com/office/powerpoint/2010/main" val="2048180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Additional video if time. </a:t>
            </a:r>
          </a:p>
          <a:p>
            <a:pPr>
              <a:buNone/>
            </a:pPr>
            <a:r>
              <a:rPr lang="en-GB" sz="1200" b="1" i="1" dirty="0">
                <a:ea typeface="+mn-lt"/>
                <a:cs typeface="+mn-lt"/>
              </a:rPr>
              <a:t>Executive function and self-regulation (optional)</a:t>
            </a:r>
            <a:endParaRPr lang="en-GB" i="1" dirty="0">
              <a:cs typeface="Calibri" panose="020F0502020204030204"/>
            </a:endParaRPr>
          </a:p>
          <a:p>
            <a:pPr marL="0" indent="0">
              <a:buNone/>
            </a:pPr>
            <a:r>
              <a:rPr lang="en-GB" sz="1200" i="1" dirty="0">
                <a:ea typeface="+mn-lt"/>
                <a:cs typeface="+mn-lt"/>
                <a:hlinkClick r:id="rId3"/>
              </a:rPr>
              <a:t>https://www.albertafamilywellness.org/resources/video/executive-function</a:t>
            </a:r>
            <a:endParaRPr lang="en-GB" i="1"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72E24443-1120-254C-B158-1210FB5F9B43}" type="slidenum">
              <a:rPr lang="en-US" smtClean="0"/>
              <a:t>6</a:t>
            </a:fld>
            <a:endParaRPr lang="en-US"/>
          </a:p>
        </p:txBody>
      </p:sp>
    </p:spTree>
    <p:extLst>
      <p:ext uri="{BB962C8B-B14F-4D97-AF65-F5344CB8AC3E}">
        <p14:creationId xmlns:p14="http://schemas.microsoft.com/office/powerpoint/2010/main" val="3535323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Research has shown the importance of 'tuning in' to what young children are thinking or feeling (mind-mindedness) and talking out loud to babies about their likely internal states - comments that accurately reflect the infant's thoughts and feelings have been shown to predict wide-ranging positive aspects of children's development. Canadian findings have even shown that mothers' mind-mindedness at the end of the first year of life predicts the functional connectivity of their children's brains at age 10.</a:t>
            </a:r>
            <a:endParaRPr lang="en-US" dirty="0"/>
          </a:p>
          <a:p>
            <a:endParaRPr lang="en-US" dirty="0"/>
          </a:p>
          <a:p>
            <a:r>
              <a:rPr lang="en-US" dirty="0"/>
              <a:t>One of our pre-pilot teachers found that some students weren’t sure which child they were to imagine thoughts for. Stress that it is THE BABY. In this activity the older child, Iris, is the caregiver. This example is to show that experiences can also be influenced by siblings, it is not always an adult. </a:t>
            </a:r>
          </a:p>
        </p:txBody>
      </p:sp>
      <p:sp>
        <p:nvSpPr>
          <p:cNvPr id="4" name="Slide Number Placeholder 3"/>
          <p:cNvSpPr>
            <a:spLocks noGrp="1"/>
          </p:cNvSpPr>
          <p:nvPr>
            <p:ph type="sldNum" sz="quarter" idx="5"/>
          </p:nvPr>
        </p:nvSpPr>
        <p:spPr/>
        <p:txBody>
          <a:bodyPr/>
          <a:lstStyle/>
          <a:p>
            <a:fld id="{72E24443-1120-254C-B158-1210FB5F9B43}" type="slidenum">
              <a:rPr lang="en-US" smtClean="0"/>
              <a:t>8</a:t>
            </a:fld>
            <a:endParaRPr lang="en-US"/>
          </a:p>
        </p:txBody>
      </p:sp>
    </p:spTree>
    <p:extLst>
      <p:ext uri="{BB962C8B-B14F-4D97-AF65-F5344CB8AC3E}">
        <p14:creationId xmlns:p14="http://schemas.microsoft.com/office/powerpoint/2010/main" val="3416831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activity links to a task the students have to complete on the post-lesson quizzes. Will their learning result in </a:t>
            </a:r>
            <a:r>
              <a:rPr lang="en-US" dirty="0" err="1"/>
              <a:t>behaviour</a:t>
            </a:r>
            <a:r>
              <a:rPr lang="en-US" dirty="0"/>
              <a:t> change?</a:t>
            </a:r>
          </a:p>
        </p:txBody>
      </p:sp>
      <p:sp>
        <p:nvSpPr>
          <p:cNvPr id="4" name="Slide Number Placeholder 3"/>
          <p:cNvSpPr>
            <a:spLocks noGrp="1"/>
          </p:cNvSpPr>
          <p:nvPr>
            <p:ph type="sldNum" sz="quarter" idx="5"/>
          </p:nvPr>
        </p:nvSpPr>
        <p:spPr/>
        <p:txBody>
          <a:bodyPr/>
          <a:lstStyle/>
          <a:p>
            <a:fld id="{72E24443-1120-254C-B158-1210FB5F9B43}" type="slidenum">
              <a:rPr lang="en-US" smtClean="0"/>
              <a:t>11</a:t>
            </a:fld>
            <a:endParaRPr lang="en-US"/>
          </a:p>
        </p:txBody>
      </p:sp>
    </p:spTree>
    <p:extLst>
      <p:ext uri="{BB962C8B-B14F-4D97-AF65-F5344CB8AC3E}">
        <p14:creationId xmlns:p14="http://schemas.microsoft.com/office/powerpoint/2010/main" val="1592836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48233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29126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52701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8283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24939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3/31/21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45119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3/31/21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30576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3/31/21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53861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3/31/21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97133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3/31/21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7476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3/31/21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45877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3/31/21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657958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youtube.com/watch?v=k1hNZhH9bRg"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albertafamilywellness.org/resources/video/serve-and-retur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vimeo.com/505601316/cde3ca6023" TargetMode="External"/><Relationship Id="rId4" Type="http://schemas.openxmlformats.org/officeDocument/2006/relationships/hyperlink" Target="https://www.unicef.org/parenting/child-development/baby-talk-clas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1MHTil5QRf8"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D8E54F9-849C-4865-8C5E-FD967B81D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91AE6B3-1D2D-4C67-A4DB-888635B52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1524000" y="929452"/>
            <a:ext cx="9144000" cy="2526738"/>
          </a:xfrm>
        </p:spPr>
        <p:txBody>
          <a:bodyPr>
            <a:normAutofit/>
          </a:bodyPr>
          <a:lstStyle/>
          <a:p>
            <a:r>
              <a:rPr lang="en-GB" sz="6600">
                <a:solidFill>
                  <a:srgbClr val="FFFFFF"/>
                </a:solidFill>
                <a:cs typeface="Calibri Light"/>
              </a:rPr>
              <a:t>Lesson 2: Caregivers and the early years</a:t>
            </a:r>
            <a:endParaRPr lang="en-GB" sz="6600">
              <a:solidFill>
                <a:srgbClr val="FFFFFF"/>
              </a:solidFill>
            </a:endParaRPr>
          </a:p>
        </p:txBody>
      </p:sp>
      <p:sp>
        <p:nvSpPr>
          <p:cNvPr id="11" name="sketch line">
            <a:extLst>
              <a:ext uri="{FF2B5EF4-FFF2-40B4-BE49-F238E27FC236}">
                <a16:creationId xmlns:a16="http://schemas.microsoft.com/office/drawing/2014/main" id="{6D080EC2-42B5-4E04-BBF7-F0BC5CB7C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35665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hild, indoor, baby, person&#10;&#10;Description automatically generated">
            <a:extLst>
              <a:ext uri="{FF2B5EF4-FFF2-40B4-BE49-F238E27FC236}">
                <a16:creationId xmlns:a16="http://schemas.microsoft.com/office/drawing/2014/main" id="{D1458123-6548-A242-8D8D-728307B55226}"/>
              </a:ext>
            </a:extLst>
          </p:cNvPr>
          <p:cNvPicPr/>
          <p:nvPr/>
        </p:nvPicPr>
        <p:blipFill>
          <a:blip r:embed="rId2">
            <a:extLst>
              <a:ext uri="{28A0092B-C50C-407E-A947-70E740481C1C}">
                <a14:useLocalDpi xmlns:a14="http://schemas.microsoft.com/office/drawing/2010/main" val="0"/>
              </a:ext>
            </a:extLst>
          </a:blip>
          <a:stretch>
            <a:fillRect/>
          </a:stretch>
        </p:blipFill>
        <p:spPr>
          <a:xfrm>
            <a:off x="475114" y="145097"/>
            <a:ext cx="3472771" cy="2061074"/>
          </a:xfrm>
          <a:prstGeom prst="rect">
            <a:avLst/>
          </a:prstGeom>
        </p:spPr>
      </p:pic>
      <p:sp>
        <p:nvSpPr>
          <p:cNvPr id="4" name="Text Box 19">
            <a:extLst>
              <a:ext uri="{FF2B5EF4-FFF2-40B4-BE49-F238E27FC236}">
                <a16:creationId xmlns:a16="http://schemas.microsoft.com/office/drawing/2014/main" id="{46F4D982-75DB-AC4B-9B26-E16F29386A6A}"/>
              </a:ext>
            </a:extLst>
          </p:cNvPr>
          <p:cNvSpPr txBox="1"/>
          <p:nvPr/>
        </p:nvSpPr>
        <p:spPr>
          <a:xfrm>
            <a:off x="475114" y="145097"/>
            <a:ext cx="961799" cy="31936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11 seconds</a:t>
            </a:r>
          </a:p>
        </p:txBody>
      </p:sp>
      <p:pic>
        <p:nvPicPr>
          <p:cNvPr id="5" name="Picture 4" descr="A picture containing text, child, person, baby&#10;&#10;Description automatically generated">
            <a:extLst>
              <a:ext uri="{FF2B5EF4-FFF2-40B4-BE49-F238E27FC236}">
                <a16:creationId xmlns:a16="http://schemas.microsoft.com/office/drawing/2014/main" id="{C11C8F24-970F-754A-A25A-17C91D4F3BD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75114" y="2446019"/>
            <a:ext cx="3472771" cy="2061074"/>
          </a:xfrm>
          <a:prstGeom prst="rect">
            <a:avLst/>
          </a:prstGeom>
        </p:spPr>
      </p:pic>
      <p:sp>
        <p:nvSpPr>
          <p:cNvPr id="6" name="Text Box 21">
            <a:extLst>
              <a:ext uri="{FF2B5EF4-FFF2-40B4-BE49-F238E27FC236}">
                <a16:creationId xmlns:a16="http://schemas.microsoft.com/office/drawing/2014/main" id="{335BC104-FD8A-DB42-B690-8CD6C774B6AA}"/>
              </a:ext>
            </a:extLst>
          </p:cNvPr>
          <p:cNvSpPr txBox="1"/>
          <p:nvPr/>
        </p:nvSpPr>
        <p:spPr>
          <a:xfrm>
            <a:off x="475113" y="2446019"/>
            <a:ext cx="961799" cy="284824"/>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17 seconds</a:t>
            </a:r>
          </a:p>
        </p:txBody>
      </p:sp>
      <p:pic>
        <p:nvPicPr>
          <p:cNvPr id="7" name="Picture 6" descr="A picture containing text, child, indoor, baby&#10;&#10;Description automatically generated">
            <a:extLst>
              <a:ext uri="{FF2B5EF4-FFF2-40B4-BE49-F238E27FC236}">
                <a16:creationId xmlns:a16="http://schemas.microsoft.com/office/drawing/2014/main" id="{3B7A02C1-8703-0B4A-B144-0E758EF6705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75113" y="4669156"/>
            <a:ext cx="3472771" cy="1954066"/>
          </a:xfrm>
          <a:prstGeom prst="rect">
            <a:avLst/>
          </a:prstGeom>
        </p:spPr>
      </p:pic>
      <p:sp>
        <p:nvSpPr>
          <p:cNvPr id="8" name="Text Box 22">
            <a:extLst>
              <a:ext uri="{FF2B5EF4-FFF2-40B4-BE49-F238E27FC236}">
                <a16:creationId xmlns:a16="http://schemas.microsoft.com/office/drawing/2014/main" id="{C42350FE-DF5D-A24A-9FA8-5AA537A94C42}"/>
              </a:ext>
            </a:extLst>
          </p:cNvPr>
          <p:cNvSpPr txBox="1"/>
          <p:nvPr/>
        </p:nvSpPr>
        <p:spPr>
          <a:xfrm>
            <a:off x="475113" y="4669156"/>
            <a:ext cx="961798" cy="284824"/>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33 seconds</a:t>
            </a:r>
          </a:p>
        </p:txBody>
      </p:sp>
      <p:sp>
        <p:nvSpPr>
          <p:cNvPr id="9" name="Cloud Callout 8">
            <a:extLst>
              <a:ext uri="{FF2B5EF4-FFF2-40B4-BE49-F238E27FC236}">
                <a16:creationId xmlns:a16="http://schemas.microsoft.com/office/drawing/2014/main" id="{510CD6B1-5732-1A43-8AC2-97BBE7928CC7}"/>
              </a:ext>
            </a:extLst>
          </p:cNvPr>
          <p:cNvSpPr/>
          <p:nvPr/>
        </p:nvSpPr>
        <p:spPr>
          <a:xfrm>
            <a:off x="3947883" y="145097"/>
            <a:ext cx="4542973" cy="2061074"/>
          </a:xfrm>
          <a:prstGeom prst="cloudCallout">
            <a:avLst>
              <a:gd name="adj1" fmla="val -84791"/>
              <a:gd name="adj2" fmla="val -4734"/>
            </a:avLst>
          </a:prstGeom>
          <a:ln w="317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omic Sans MS" panose="030F0902030302020204" pitchFamily="66" charset="0"/>
                <a:ea typeface="Calibri" panose="020F0502020204030204" pitchFamily="34" charset="0"/>
                <a:cs typeface="Times New Roman" panose="02020603050405020304" pitchFamily="18" charset="0"/>
              </a:rPr>
              <a:t> ”Can I see? Can I have a go? What’s that? Look Iris! I love this drawing. I wonder what it feels like” – Lyra is interested in the book and wants to touch it. </a:t>
            </a:r>
            <a:endParaRPr kumimoji="0" lang="en-GB" sz="1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0" name="Cloud Callout 9">
            <a:extLst>
              <a:ext uri="{FF2B5EF4-FFF2-40B4-BE49-F238E27FC236}">
                <a16:creationId xmlns:a16="http://schemas.microsoft.com/office/drawing/2014/main" id="{A721F438-6112-A441-8978-EBFA95CECF09}"/>
              </a:ext>
            </a:extLst>
          </p:cNvPr>
          <p:cNvSpPr/>
          <p:nvPr/>
        </p:nvSpPr>
        <p:spPr>
          <a:xfrm>
            <a:off x="3829060" y="2446019"/>
            <a:ext cx="4542973" cy="1954066"/>
          </a:xfrm>
          <a:prstGeom prst="cloudCallout">
            <a:avLst>
              <a:gd name="adj1" fmla="val -96570"/>
              <a:gd name="adj2" fmla="val -2604"/>
            </a:avLst>
          </a:prstGeom>
          <a:ln w="317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omic Sans MS" panose="030F0902030302020204" pitchFamily="66" charset="0"/>
                <a:ea typeface="Calibri" panose="020F0502020204030204" pitchFamily="34" charset="0"/>
                <a:cs typeface="Times New Roman" panose="02020603050405020304" pitchFamily="18" charset="0"/>
              </a:rPr>
              <a:t>“Why can’t I look at the book? I really wanted to have it and Iris won’t let me. It is so frustrating! If I wave my arms and cry maybe she will realise” </a:t>
            </a:r>
            <a:endParaRPr kumimoji="0" lang="en-GB" sz="1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1" name="Cloud Callout 10">
            <a:extLst>
              <a:ext uri="{FF2B5EF4-FFF2-40B4-BE49-F238E27FC236}">
                <a16:creationId xmlns:a16="http://schemas.microsoft.com/office/drawing/2014/main" id="{D85582C5-B458-D445-A999-7BF90BC3A04B}"/>
              </a:ext>
            </a:extLst>
          </p:cNvPr>
          <p:cNvSpPr/>
          <p:nvPr/>
        </p:nvSpPr>
        <p:spPr>
          <a:xfrm>
            <a:off x="4417283" y="4639933"/>
            <a:ext cx="4378374" cy="1954065"/>
          </a:xfrm>
          <a:prstGeom prst="cloudCallout">
            <a:avLst>
              <a:gd name="adj1" fmla="val -82076"/>
              <a:gd name="adj2" fmla="val 1790"/>
            </a:avLst>
          </a:prstGeom>
          <a:ln w="317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omic Sans MS" panose="030F0902030302020204" pitchFamily="66" charset="0"/>
                <a:ea typeface="Calibri" panose="020F0502020204030204" pitchFamily="34" charset="0"/>
                <a:cs typeface="Times New Roman" panose="02020603050405020304" pitchFamily="18" charset="0"/>
              </a:rPr>
              <a:t>“Iris is stroking the book, I want to have a go. Something is moving on the page that looks like fun. I’m going to try that.” Lyra leans forward to touch the book. </a:t>
            </a:r>
            <a:endParaRPr kumimoji="0" lang="en-GB" sz="1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C2F01D0-ADA2-664F-8209-3453886DE76D}"/>
              </a:ext>
            </a:extLst>
          </p:cNvPr>
          <p:cNvSpPr txBox="1"/>
          <p:nvPr/>
        </p:nvSpPr>
        <p:spPr>
          <a:xfrm>
            <a:off x="8795658" y="1303638"/>
            <a:ext cx="3260222" cy="4801314"/>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What advice would you give Iris?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Try to respond to Lyra.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Notice when she is reaching for the book and let her take 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Show you are interested, you might say “Oh, would you like to look at the next page Lyra?” and let her turn the page over.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Move closer so that she can touch and interact with the book.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You could even pass the book to Lyra and help her by holding it on her lap.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759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12">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8E2377-1797-4ED1-B48F-70EFF6C2E4E0}"/>
              </a:ext>
            </a:extLst>
          </p:cNvPr>
          <p:cNvSpPr>
            <a:spLocks noGrp="1"/>
          </p:cNvSpPr>
          <p:nvPr>
            <p:ph type="title"/>
          </p:nvPr>
        </p:nvSpPr>
        <p:spPr>
          <a:xfrm>
            <a:off x="838200" y="4435052"/>
            <a:ext cx="3093720" cy="1645920"/>
          </a:xfrm>
        </p:spPr>
        <p:txBody>
          <a:bodyPr>
            <a:normAutofit/>
          </a:bodyPr>
          <a:lstStyle/>
          <a:p>
            <a:r>
              <a:rPr lang="en-GB" sz="4000" dirty="0">
                <a:cs typeface="Calibri Light"/>
              </a:rPr>
              <a:t>What have you learnt? </a:t>
            </a:r>
            <a:endParaRPr lang="en-GB" sz="4000" dirty="0"/>
          </a:p>
        </p:txBody>
      </p:sp>
      <p:pic>
        <p:nvPicPr>
          <p:cNvPr id="4" name="Picture 4" descr="A picture containing person, indoor, person, looking&#10;&#10;Description automatically generated">
            <a:extLst>
              <a:ext uri="{FF2B5EF4-FFF2-40B4-BE49-F238E27FC236}">
                <a16:creationId xmlns:a16="http://schemas.microsoft.com/office/drawing/2014/main" id="{FFC2870B-9C27-4A99-B4C5-DDBEC1DC9412}"/>
              </a:ext>
            </a:extLst>
          </p:cNvPr>
          <p:cNvPicPr>
            <a:picLocks noChangeAspect="1"/>
          </p:cNvPicPr>
          <p:nvPr/>
        </p:nvPicPr>
        <p:blipFill rotWithShape="1">
          <a:blip r:embed="rId3"/>
          <a:srcRect r="1" b="12111"/>
          <a:stretch/>
        </p:blipFill>
        <p:spPr>
          <a:xfrm>
            <a:off x="20" y="-6"/>
            <a:ext cx="3931900" cy="4005072"/>
          </a:xfrm>
          <a:prstGeom prst="rect">
            <a:avLst/>
          </a:prstGeom>
        </p:spPr>
      </p:pic>
      <p:pic>
        <p:nvPicPr>
          <p:cNvPr id="6" name="Picture 6" descr="A child standing in front of a building&#10;&#10;Description automatically generated">
            <a:extLst>
              <a:ext uri="{FF2B5EF4-FFF2-40B4-BE49-F238E27FC236}">
                <a16:creationId xmlns:a16="http://schemas.microsoft.com/office/drawing/2014/main" id="{0D4756F3-ADA4-48A9-A1E4-AF612281D22D}"/>
              </a:ext>
            </a:extLst>
          </p:cNvPr>
          <p:cNvPicPr>
            <a:picLocks noChangeAspect="1"/>
          </p:cNvPicPr>
          <p:nvPr/>
        </p:nvPicPr>
        <p:blipFill rotWithShape="1">
          <a:blip r:embed="rId4"/>
          <a:srcRect t="9035" r="3" b="22965"/>
          <a:stretch/>
        </p:blipFill>
        <p:spPr>
          <a:xfrm>
            <a:off x="4130040" y="6"/>
            <a:ext cx="3931920" cy="4005071"/>
          </a:xfrm>
          <a:prstGeom prst="rect">
            <a:avLst/>
          </a:prstGeom>
        </p:spPr>
      </p:pic>
      <p:pic>
        <p:nvPicPr>
          <p:cNvPr id="5" name="Picture 5" descr="A person sitting on a table&#10;&#10;Description automatically generated">
            <a:extLst>
              <a:ext uri="{FF2B5EF4-FFF2-40B4-BE49-F238E27FC236}">
                <a16:creationId xmlns:a16="http://schemas.microsoft.com/office/drawing/2014/main" id="{1E95BB4E-7F70-4AF8-AA55-84F8851396B5}"/>
              </a:ext>
            </a:extLst>
          </p:cNvPr>
          <p:cNvPicPr>
            <a:picLocks noChangeAspect="1"/>
          </p:cNvPicPr>
          <p:nvPr/>
        </p:nvPicPr>
        <p:blipFill rotWithShape="1">
          <a:blip r:embed="rId5"/>
          <a:srcRect r="11379" b="2"/>
          <a:stretch/>
        </p:blipFill>
        <p:spPr>
          <a:xfrm>
            <a:off x="8260080" y="-1"/>
            <a:ext cx="3931920" cy="4005072"/>
          </a:xfrm>
          <a:prstGeom prst="rect">
            <a:avLst/>
          </a:prstGeom>
        </p:spPr>
      </p:pic>
      <p:sp>
        <p:nvSpPr>
          <p:cNvPr id="15" name="Rectangle 14">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16">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3195B36-B857-4F47-8513-BB1953DE5817}"/>
              </a:ext>
            </a:extLst>
          </p:cNvPr>
          <p:cNvSpPr>
            <a:spLocks noGrp="1"/>
          </p:cNvSpPr>
          <p:nvPr>
            <p:ph idx="1"/>
          </p:nvPr>
        </p:nvSpPr>
        <p:spPr>
          <a:xfrm>
            <a:off x="4380266" y="4435052"/>
            <a:ext cx="7104188" cy="1645920"/>
          </a:xfrm>
        </p:spPr>
        <p:txBody>
          <a:bodyPr vert="horz" lIns="91440" tIns="45720" rIns="91440" bIns="45720" rtlCol="0" anchor="ctr">
            <a:noAutofit/>
          </a:bodyPr>
          <a:lstStyle/>
          <a:p>
            <a:pPr marL="0" indent="0">
              <a:buNone/>
            </a:pPr>
            <a:r>
              <a:rPr lang="en-GB">
                <a:cs typeface="Calibri" panose="020F0502020204030204"/>
              </a:rPr>
              <a:t>What will you do differently next time you interact with a 0-5 year old?</a:t>
            </a:r>
            <a:endParaRPr lang="en-GB" dirty="0">
              <a:cs typeface="Calibri" panose="020F0502020204030204"/>
            </a:endParaRPr>
          </a:p>
          <a:p>
            <a:pPr marL="0" indent="0">
              <a:buNone/>
            </a:pPr>
            <a:endParaRPr lang="en-GB" dirty="0">
              <a:cs typeface="Calibri" panose="020F0502020204030204"/>
            </a:endParaRPr>
          </a:p>
          <a:p>
            <a:pPr marL="0" indent="0">
              <a:buNone/>
            </a:pPr>
            <a:r>
              <a:rPr lang="en-GB">
                <a:cs typeface="Calibri" panose="020F0502020204030204"/>
              </a:rPr>
              <a:t>See if you can think of 3 things...</a:t>
            </a:r>
          </a:p>
        </p:txBody>
      </p:sp>
    </p:spTree>
    <p:extLst>
      <p:ext uri="{BB962C8B-B14F-4D97-AF65-F5344CB8AC3E}">
        <p14:creationId xmlns:p14="http://schemas.microsoft.com/office/powerpoint/2010/main" val="476984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63E104B3-15C3-4AE0-ABB0-5F287E92FCF4}"/>
              </a:ext>
            </a:extLst>
          </p:cNvPr>
          <p:cNvSpPr>
            <a:spLocks noGrp="1"/>
          </p:cNvSpPr>
          <p:nvPr>
            <p:ph type="title"/>
          </p:nvPr>
        </p:nvSpPr>
        <p:spPr>
          <a:xfrm>
            <a:off x="841246" y="673770"/>
            <a:ext cx="3644489" cy="2414488"/>
          </a:xfrm>
        </p:spPr>
        <p:txBody>
          <a:bodyPr anchor="t">
            <a:normAutofit/>
          </a:bodyPr>
          <a:lstStyle/>
          <a:p>
            <a:r>
              <a:rPr lang="en-GB" sz="5400">
                <a:solidFill>
                  <a:srgbClr val="FFFFFF"/>
                </a:solidFill>
                <a:cs typeface="Calibri Light"/>
              </a:rPr>
              <a:t>Learning objectives</a:t>
            </a:r>
            <a:endParaRPr lang="en-GB" sz="5400">
              <a:solidFill>
                <a:srgbClr val="FFFFFF"/>
              </a:solidFill>
            </a:endParaRPr>
          </a:p>
        </p:txBody>
      </p:sp>
      <p:sp>
        <p:nvSpPr>
          <p:cNvPr id="3" name="Content Placeholder 2">
            <a:extLst>
              <a:ext uri="{FF2B5EF4-FFF2-40B4-BE49-F238E27FC236}">
                <a16:creationId xmlns:a16="http://schemas.microsoft.com/office/drawing/2014/main" id="{4DE19402-5210-4DEC-932B-9D86A374D242}"/>
              </a:ext>
            </a:extLst>
          </p:cNvPr>
          <p:cNvSpPr>
            <a:spLocks noGrp="1"/>
          </p:cNvSpPr>
          <p:nvPr>
            <p:ph idx="1"/>
          </p:nvPr>
        </p:nvSpPr>
        <p:spPr>
          <a:xfrm>
            <a:off x="6095999" y="882315"/>
            <a:ext cx="5254754" cy="5294647"/>
          </a:xfrm>
        </p:spPr>
        <p:txBody>
          <a:bodyPr vert="horz" lIns="91440" tIns="45720" rIns="91440" bIns="45720" rtlCol="0" anchor="t">
            <a:normAutofit/>
          </a:bodyPr>
          <a:lstStyle/>
          <a:p>
            <a:pPr marL="0" indent="0">
              <a:buNone/>
            </a:pPr>
            <a:endParaRPr lang="en-GB" sz="2400" b="1" dirty="0">
              <a:ea typeface="+mn-lt"/>
              <a:cs typeface="+mn-lt"/>
            </a:endParaRPr>
          </a:p>
          <a:p>
            <a:pPr marL="457200" indent="-457200">
              <a:buAutoNum type="arabicParenR"/>
            </a:pPr>
            <a:r>
              <a:rPr lang="en-GB" sz="2400" dirty="0">
                <a:ea typeface="+mn-lt"/>
                <a:cs typeface="+mn-lt"/>
              </a:rPr>
              <a:t>Describe the importance of early years development for long term health. </a:t>
            </a:r>
          </a:p>
          <a:p>
            <a:pPr marL="457200" indent="-457200">
              <a:buAutoNum type="arabicParenR"/>
            </a:pPr>
            <a:endParaRPr lang="en-GB" sz="2400" dirty="0">
              <a:ea typeface="+mn-lt"/>
              <a:cs typeface="+mn-lt"/>
            </a:endParaRPr>
          </a:p>
          <a:p>
            <a:pPr marL="457200" indent="-457200">
              <a:buAutoNum type="arabicParenR"/>
            </a:pPr>
            <a:r>
              <a:rPr lang="en-GB" sz="2400" dirty="0">
                <a:ea typeface="+mn-lt"/>
                <a:cs typeface="+mn-lt"/>
              </a:rPr>
              <a:t>Describe how parents and caregivers can support brain development in the early years.</a:t>
            </a:r>
          </a:p>
          <a:p>
            <a:pPr marL="0" indent="0">
              <a:buNone/>
            </a:pPr>
            <a:endParaRPr lang="en-GB" sz="2400" dirty="0"/>
          </a:p>
          <a:p>
            <a:endParaRPr lang="en-GB" sz="2400" dirty="0">
              <a:ea typeface="+mn-lt"/>
              <a:cs typeface="+mn-lt"/>
            </a:endParaRPr>
          </a:p>
          <a:p>
            <a:endParaRPr lang="en-GB" sz="2400" dirty="0">
              <a:ea typeface="+mn-lt"/>
              <a:cs typeface="+mn-lt"/>
            </a:endParaRPr>
          </a:p>
        </p:txBody>
      </p:sp>
      <p:pic>
        <p:nvPicPr>
          <p:cNvPr id="4" name="Picture 6" descr="A picture containing person, indoor, person, teeth&#10;&#10;Description automatically generated">
            <a:extLst>
              <a:ext uri="{FF2B5EF4-FFF2-40B4-BE49-F238E27FC236}">
                <a16:creationId xmlns:a16="http://schemas.microsoft.com/office/drawing/2014/main" id="{C5662351-5D37-4F73-82DD-E3911E4D5619}"/>
              </a:ext>
            </a:extLst>
          </p:cNvPr>
          <p:cNvPicPr>
            <a:picLocks noChangeAspect="1"/>
          </p:cNvPicPr>
          <p:nvPr/>
        </p:nvPicPr>
        <p:blipFill>
          <a:blip r:embed="rId3"/>
          <a:stretch>
            <a:fillRect/>
          </a:stretch>
        </p:blipFill>
        <p:spPr>
          <a:xfrm>
            <a:off x="501505" y="2650625"/>
            <a:ext cx="5909191" cy="3314756"/>
          </a:xfrm>
          <a:prstGeom prst="ellipse">
            <a:avLst/>
          </a:prstGeom>
          <a:ln>
            <a:noFill/>
          </a:ln>
          <a:effectLst>
            <a:softEdge rad="112500"/>
          </a:effectLst>
        </p:spPr>
      </p:pic>
    </p:spTree>
    <p:extLst>
      <p:ext uri="{BB962C8B-B14F-4D97-AF65-F5344CB8AC3E}">
        <p14:creationId xmlns:p14="http://schemas.microsoft.com/office/powerpoint/2010/main" val="1052591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E104B3-15C3-4AE0-ABB0-5F287E92FCF4}"/>
              </a:ext>
            </a:extLst>
          </p:cNvPr>
          <p:cNvSpPr>
            <a:spLocks noGrp="1"/>
          </p:cNvSpPr>
          <p:nvPr>
            <p:ph type="title"/>
          </p:nvPr>
        </p:nvSpPr>
        <p:spPr>
          <a:xfrm>
            <a:off x="193432" y="662485"/>
            <a:ext cx="6141381" cy="1345355"/>
          </a:xfrm>
        </p:spPr>
        <p:txBody>
          <a:bodyPr>
            <a:noAutofit/>
          </a:bodyPr>
          <a:lstStyle/>
          <a:p>
            <a:r>
              <a:rPr lang="en-GB" sz="3200">
                <a:cs typeface="Calibri Light"/>
              </a:rPr>
              <a:t>What do caregivers do to promote healthy development from conception (start of pregnancy) to age 5?</a:t>
            </a:r>
          </a:p>
        </p:txBody>
      </p:sp>
      <p:sp>
        <p:nvSpPr>
          <p:cNvPr id="3" name="Content Placeholder 2">
            <a:extLst>
              <a:ext uri="{FF2B5EF4-FFF2-40B4-BE49-F238E27FC236}">
                <a16:creationId xmlns:a16="http://schemas.microsoft.com/office/drawing/2014/main" id="{4DE19402-5210-4DEC-932B-9D86A374D242}"/>
              </a:ext>
            </a:extLst>
          </p:cNvPr>
          <p:cNvSpPr>
            <a:spLocks noGrp="1"/>
          </p:cNvSpPr>
          <p:nvPr>
            <p:ph idx="1"/>
          </p:nvPr>
        </p:nvSpPr>
        <p:spPr>
          <a:xfrm>
            <a:off x="746228" y="2934158"/>
            <a:ext cx="6370161" cy="3104429"/>
          </a:xfrm>
        </p:spPr>
        <p:txBody>
          <a:bodyPr vert="horz" lIns="91440" tIns="45720" rIns="91440" bIns="45720" rtlCol="0" anchor="t">
            <a:normAutofit/>
          </a:bodyPr>
          <a:lstStyle/>
          <a:p>
            <a:pPr marL="0" indent="0">
              <a:buNone/>
            </a:pPr>
            <a:endParaRPr lang="en-GB" b="1">
              <a:ea typeface="+mn-lt"/>
              <a:cs typeface="+mn-lt"/>
            </a:endParaRPr>
          </a:p>
          <a:p>
            <a:pPr marL="0" indent="0">
              <a:buNone/>
            </a:pPr>
            <a:r>
              <a:rPr lang="en-GB" sz="2400">
                <a:ea typeface="+mn-lt"/>
                <a:cs typeface="+mn-lt"/>
              </a:rPr>
              <a:t>For this activity: a </a:t>
            </a:r>
            <a:r>
              <a:rPr lang="en-GB" sz="2400" b="1">
                <a:ea typeface="+mn-lt"/>
                <a:cs typeface="+mn-lt"/>
              </a:rPr>
              <a:t>caregiver</a:t>
            </a:r>
            <a:r>
              <a:rPr lang="en-GB" sz="2400">
                <a:ea typeface="+mn-lt"/>
                <a:cs typeface="+mn-lt"/>
              </a:rPr>
              <a:t> is anybody who is caring for a child (aged 0-5). It could be a parent, grandparent, keyworker, sibling, or friend.</a:t>
            </a:r>
          </a:p>
          <a:p>
            <a:endParaRPr lang="en-GB">
              <a:ea typeface="+mn-lt"/>
              <a:cs typeface="+mn-lt"/>
            </a:endParaRPr>
          </a:p>
          <a:p>
            <a:endParaRPr lang="en-GB">
              <a:cs typeface="Calibri"/>
            </a:endParaRPr>
          </a:p>
        </p:txBody>
      </p:sp>
      <p:sp>
        <p:nvSpPr>
          <p:cNvPr id="27" name="Oval 26">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6" descr="A picture containing person, indoor, young, child&#10;&#10;Description automatically generated">
            <a:extLst>
              <a:ext uri="{FF2B5EF4-FFF2-40B4-BE49-F238E27FC236}">
                <a16:creationId xmlns:a16="http://schemas.microsoft.com/office/drawing/2014/main" id="{B4470258-217D-4F71-9E2A-B12489BF7231}"/>
              </a:ext>
            </a:extLst>
          </p:cNvPr>
          <p:cNvPicPr>
            <a:picLocks noChangeAspect="1"/>
          </p:cNvPicPr>
          <p:nvPr/>
        </p:nvPicPr>
        <p:blipFill rotWithShape="1">
          <a:blip r:embed="rId3"/>
          <a:srcRect l="18405" r="12251" b="-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9" name="Arc 2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8" descr="A hand holding a baby&#10;&#10;Description automatically generated">
            <a:extLst>
              <a:ext uri="{FF2B5EF4-FFF2-40B4-BE49-F238E27FC236}">
                <a16:creationId xmlns:a16="http://schemas.microsoft.com/office/drawing/2014/main" id="{2289966D-F71F-493B-9009-D831AF8474CB}"/>
              </a:ext>
            </a:extLst>
          </p:cNvPr>
          <p:cNvPicPr>
            <a:picLocks noChangeAspect="1"/>
          </p:cNvPicPr>
          <p:nvPr/>
        </p:nvPicPr>
        <p:blipFill rotWithShape="1">
          <a:blip r:embed="rId4"/>
          <a:srcRect r="-3" b="931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7" name="TextBox 6">
            <a:extLst>
              <a:ext uri="{FF2B5EF4-FFF2-40B4-BE49-F238E27FC236}">
                <a16:creationId xmlns:a16="http://schemas.microsoft.com/office/drawing/2014/main" id="{A545C19D-506F-42C3-A1C2-2A360EBB64F3}"/>
              </a:ext>
            </a:extLst>
          </p:cNvPr>
          <p:cNvSpPr txBox="1"/>
          <p:nvPr/>
        </p:nvSpPr>
        <p:spPr>
          <a:xfrm rot="-10800000" flipV="1">
            <a:off x="2190996" y="5326882"/>
            <a:ext cx="498961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GB" sz="4000" dirty="0">
                <a:latin typeface="Calibri Light"/>
                <a:cs typeface="Calibri Light"/>
              </a:rPr>
              <a:t>Think and share.</a:t>
            </a:r>
          </a:p>
        </p:txBody>
      </p:sp>
    </p:spTree>
    <p:extLst>
      <p:ext uri="{BB962C8B-B14F-4D97-AF65-F5344CB8AC3E}">
        <p14:creationId xmlns:p14="http://schemas.microsoft.com/office/powerpoint/2010/main" val="1960921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5" name="Picture 5" descr="A child holding a baby&#10;&#10;Description automatically generated">
            <a:extLst>
              <a:ext uri="{FF2B5EF4-FFF2-40B4-BE49-F238E27FC236}">
                <a16:creationId xmlns:a16="http://schemas.microsoft.com/office/drawing/2014/main" id="{291234D1-3B09-428F-A078-6F284A3F49CD}"/>
              </a:ext>
            </a:extLst>
          </p:cNvPr>
          <p:cNvPicPr>
            <a:picLocks noChangeAspect="1"/>
          </p:cNvPicPr>
          <p:nvPr/>
        </p:nvPicPr>
        <p:blipFill rotWithShape="1">
          <a:blip r:embed="rId3">
            <a:alphaModFix/>
          </a:blip>
          <a:srcRect l="7679" r="30085" b="-1"/>
          <a:stretch/>
        </p:blipFill>
        <p:spPr>
          <a:xfrm>
            <a:off x="5797543" y="10"/>
            <a:ext cx="6394152" cy="6857990"/>
          </a:xfrm>
          <a:prstGeom prst="rect">
            <a:avLst/>
          </a:prstGeom>
        </p:spPr>
      </p:pic>
      <p:pic>
        <p:nvPicPr>
          <p:cNvPr id="15" name="Picture 14">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28151B9E-EB37-479D-B8F3-23222CB1362A}"/>
              </a:ext>
            </a:extLst>
          </p:cNvPr>
          <p:cNvSpPr>
            <a:spLocks noGrp="1"/>
          </p:cNvSpPr>
          <p:nvPr>
            <p:ph type="title"/>
          </p:nvPr>
        </p:nvSpPr>
        <p:spPr>
          <a:xfrm>
            <a:off x="804998" y="798445"/>
            <a:ext cx="4803636" cy="1311664"/>
          </a:xfrm>
        </p:spPr>
        <p:txBody>
          <a:bodyPr>
            <a:normAutofit/>
          </a:bodyPr>
          <a:lstStyle/>
          <a:p>
            <a:r>
              <a:rPr lang="en-GB" sz="3700">
                <a:solidFill>
                  <a:srgbClr val="000000"/>
                </a:solidFill>
                <a:cs typeface="Calibri Light"/>
              </a:rPr>
              <a:t>Brain matters video – </a:t>
            </a:r>
            <a:br>
              <a:rPr lang="en-GB" sz="3700">
                <a:solidFill>
                  <a:srgbClr val="000000"/>
                </a:solidFill>
                <a:cs typeface="Calibri Light"/>
              </a:rPr>
            </a:br>
            <a:r>
              <a:rPr lang="en-GB" sz="3700">
                <a:solidFill>
                  <a:srgbClr val="000000"/>
                </a:solidFill>
                <a:cs typeface="Calibri Light"/>
              </a:rPr>
              <a:t>5 things parents can do</a:t>
            </a:r>
            <a:endParaRPr lang="en-GB" sz="3700">
              <a:solidFill>
                <a:srgbClr val="000000"/>
              </a:solidFill>
            </a:endParaRPr>
          </a:p>
        </p:txBody>
      </p:sp>
      <p:sp>
        <p:nvSpPr>
          <p:cNvPr id="3" name="Content Placeholder 2">
            <a:extLst>
              <a:ext uri="{FF2B5EF4-FFF2-40B4-BE49-F238E27FC236}">
                <a16:creationId xmlns:a16="http://schemas.microsoft.com/office/drawing/2014/main" id="{2EF203E7-048E-4E93-8228-C279081E0F6F}"/>
              </a:ext>
            </a:extLst>
          </p:cNvPr>
          <p:cNvSpPr>
            <a:spLocks noGrp="1"/>
          </p:cNvSpPr>
          <p:nvPr>
            <p:ph idx="1"/>
          </p:nvPr>
        </p:nvSpPr>
        <p:spPr>
          <a:xfrm>
            <a:off x="804997" y="2272143"/>
            <a:ext cx="4706803" cy="3788830"/>
          </a:xfrm>
        </p:spPr>
        <p:txBody>
          <a:bodyPr vert="horz" lIns="91440" tIns="45720" rIns="91440" bIns="45720" rtlCol="0" anchor="ctr">
            <a:normAutofit/>
          </a:bodyPr>
          <a:lstStyle/>
          <a:p>
            <a:pPr marL="0" indent="0">
              <a:buNone/>
            </a:pPr>
            <a:r>
              <a:rPr lang="en-GB" sz="2000" u="sng">
                <a:solidFill>
                  <a:srgbClr val="000000"/>
                </a:solidFill>
                <a:ea typeface="+mn-lt"/>
                <a:cs typeface="+mn-lt"/>
                <a:hlinkClick r:id="rId5"/>
              </a:rPr>
              <a:t>https://www.youtube.com/watch?v=k1hNZhH9bRg</a:t>
            </a:r>
            <a:r>
              <a:rPr lang="en-GB" sz="2000">
                <a:solidFill>
                  <a:srgbClr val="000000"/>
                </a:solidFill>
                <a:ea typeface="+mn-lt"/>
                <a:cs typeface="+mn-lt"/>
              </a:rPr>
              <a:t> </a:t>
            </a:r>
            <a:endParaRPr lang="en-US" sz="2000">
              <a:solidFill>
                <a:srgbClr val="000000"/>
              </a:solidFill>
              <a:cs typeface="Calibri" panose="020F0502020204030204"/>
            </a:endParaRPr>
          </a:p>
          <a:p>
            <a:endParaRPr lang="en-GB" sz="2000">
              <a:solidFill>
                <a:srgbClr val="000000"/>
              </a:solidFill>
              <a:ea typeface="+mn-lt"/>
              <a:cs typeface="+mn-lt"/>
            </a:endParaRPr>
          </a:p>
          <a:p>
            <a:endParaRPr lang="en-GB" sz="2000">
              <a:solidFill>
                <a:srgbClr val="000000"/>
              </a:solidFill>
              <a:cs typeface="Calibri"/>
            </a:endParaRPr>
          </a:p>
        </p:txBody>
      </p:sp>
      <p:sp>
        <p:nvSpPr>
          <p:cNvPr id="4" name="TextBox 3">
            <a:extLst>
              <a:ext uri="{FF2B5EF4-FFF2-40B4-BE49-F238E27FC236}">
                <a16:creationId xmlns:a16="http://schemas.microsoft.com/office/drawing/2014/main" id="{6C767476-2A1D-4CF5-8E1C-F00FD4077918}"/>
              </a:ext>
            </a:extLst>
          </p:cNvPr>
          <p:cNvSpPr txBox="1"/>
          <p:nvPr/>
        </p:nvSpPr>
        <p:spPr>
          <a:xfrm>
            <a:off x="138023" y="6119004"/>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GB" sz="2400" i="1"/>
              <a:t>Optional activity</a:t>
            </a:r>
          </a:p>
        </p:txBody>
      </p:sp>
    </p:spTree>
    <p:extLst>
      <p:ext uri="{BB962C8B-B14F-4D97-AF65-F5344CB8AC3E}">
        <p14:creationId xmlns:p14="http://schemas.microsoft.com/office/powerpoint/2010/main" val="3959805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E3FCD-E40E-4F21-BEE2-E0C1B189AE1B}"/>
              </a:ext>
            </a:extLst>
          </p:cNvPr>
          <p:cNvSpPr>
            <a:spLocks noGrp="1"/>
          </p:cNvSpPr>
          <p:nvPr>
            <p:ph type="title"/>
          </p:nvPr>
        </p:nvSpPr>
        <p:spPr>
          <a:xfrm>
            <a:off x="608162" y="564211"/>
            <a:ext cx="5046451" cy="1150625"/>
          </a:xfrm>
        </p:spPr>
        <p:txBody>
          <a:bodyPr anchor="b">
            <a:normAutofit/>
          </a:bodyPr>
          <a:lstStyle/>
          <a:p>
            <a:r>
              <a:rPr lang="en-GB" sz="3600">
                <a:cs typeface="Calibri Light"/>
              </a:rPr>
              <a:t>Why is it important? Research shows that...</a:t>
            </a:r>
            <a:endParaRPr lang="en-GB" sz="3600"/>
          </a:p>
        </p:txBody>
      </p:sp>
      <p:sp>
        <p:nvSpPr>
          <p:cNvPr id="3" name="Content Placeholder 2">
            <a:extLst>
              <a:ext uri="{FF2B5EF4-FFF2-40B4-BE49-F238E27FC236}">
                <a16:creationId xmlns:a16="http://schemas.microsoft.com/office/drawing/2014/main" id="{EF533FE5-2579-4BAD-8254-41CB74B2B827}"/>
              </a:ext>
            </a:extLst>
          </p:cNvPr>
          <p:cNvSpPr>
            <a:spLocks noGrp="1"/>
          </p:cNvSpPr>
          <p:nvPr>
            <p:ph idx="1"/>
          </p:nvPr>
        </p:nvSpPr>
        <p:spPr>
          <a:xfrm>
            <a:off x="334992" y="2055327"/>
            <a:ext cx="5765319" cy="3791352"/>
          </a:xfrm>
        </p:spPr>
        <p:txBody>
          <a:bodyPr vert="horz" lIns="91440" tIns="45720" rIns="91440" bIns="45720" rtlCol="0">
            <a:normAutofit/>
          </a:bodyPr>
          <a:lstStyle/>
          <a:p>
            <a:r>
              <a:rPr lang="en-GB" sz="2400">
                <a:ea typeface="+mn-lt"/>
                <a:cs typeface="+mn-lt"/>
              </a:rPr>
              <a:t>The first 1001 days (pregnancy - 2 years) is critically important for development.</a:t>
            </a:r>
            <a:endParaRPr lang="en-GB" sz="2400">
              <a:cs typeface="Calibri" panose="020F0502020204030204"/>
            </a:endParaRPr>
          </a:p>
          <a:p>
            <a:r>
              <a:rPr lang="en-GB" sz="2400">
                <a:ea typeface="+mn-lt"/>
                <a:cs typeface="+mn-lt"/>
              </a:rPr>
              <a:t>It provides the foundation for physical health and emotional wellbeing.</a:t>
            </a:r>
            <a:endParaRPr lang="en-GB" sz="2400">
              <a:cs typeface="Calibri"/>
            </a:endParaRPr>
          </a:p>
          <a:p>
            <a:r>
              <a:rPr lang="en-GB" sz="2400">
                <a:ea typeface="+mn-lt"/>
                <a:cs typeface="+mn-lt"/>
              </a:rPr>
              <a:t>The brain is rapidly developing during this time and is very sensitive to experiences. </a:t>
            </a:r>
          </a:p>
          <a:p>
            <a:r>
              <a:rPr lang="en-GB" sz="2400">
                <a:ea typeface="+mn-lt"/>
                <a:cs typeface="+mn-lt"/>
              </a:rPr>
              <a:t>Research has shown that responsive caregiver-infant relationships are very influential during this sensitive period.</a:t>
            </a:r>
            <a:endParaRPr lang="en-GB" sz="2400"/>
          </a:p>
          <a:p>
            <a:endParaRPr lang="en-GB" sz="2400">
              <a:cs typeface="Calibri"/>
            </a:endParaRPr>
          </a:p>
        </p:txBody>
      </p:sp>
      <p:pic>
        <p:nvPicPr>
          <p:cNvPr id="4" name="Picture 4" descr="A person standing next to a window&#10;&#10;Description automatically generated">
            <a:extLst>
              <a:ext uri="{FF2B5EF4-FFF2-40B4-BE49-F238E27FC236}">
                <a16:creationId xmlns:a16="http://schemas.microsoft.com/office/drawing/2014/main" id="{CF0CB63D-325D-41B3-9772-1C2A696D1C14}"/>
              </a:ext>
            </a:extLst>
          </p:cNvPr>
          <p:cNvPicPr>
            <a:picLocks noChangeAspect="1"/>
          </p:cNvPicPr>
          <p:nvPr/>
        </p:nvPicPr>
        <p:blipFill rotWithShape="1">
          <a:blip r:embed="rId3"/>
          <a:srcRect l="9481" r="2960" b="1"/>
          <a:stretch/>
        </p:blipFill>
        <p:spPr>
          <a:xfrm>
            <a:off x="6190488" y="566928"/>
            <a:ext cx="5157216" cy="5286197"/>
          </a:xfrm>
          <a:prstGeom prst="rect">
            <a:avLst/>
          </a:prstGeom>
        </p:spPr>
      </p:pic>
      <p:sp>
        <p:nvSpPr>
          <p:cNvPr id="17" name="Rectangle 16">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426755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840E0B9-F39B-4DEA-8F04-E21EB2DFC703}"/>
              </a:ext>
            </a:extLst>
          </p:cNvPr>
          <p:cNvSpPr>
            <a:spLocks noGrp="1"/>
          </p:cNvSpPr>
          <p:nvPr>
            <p:ph type="title"/>
          </p:nvPr>
        </p:nvSpPr>
        <p:spPr>
          <a:xfrm>
            <a:off x="841246" y="673770"/>
            <a:ext cx="3644489" cy="2414488"/>
          </a:xfrm>
        </p:spPr>
        <p:txBody>
          <a:bodyPr anchor="t">
            <a:normAutofit/>
          </a:bodyPr>
          <a:lstStyle/>
          <a:p>
            <a:r>
              <a:rPr lang="en-GB" sz="4200">
                <a:solidFill>
                  <a:srgbClr val="FFFFFF"/>
                </a:solidFill>
                <a:cs typeface="Calibri Light"/>
              </a:rPr>
              <a:t>What can caregivers do to support child development?</a:t>
            </a:r>
            <a:endParaRPr lang="en-GB" sz="4200">
              <a:solidFill>
                <a:srgbClr val="FFFFFF"/>
              </a:solidFill>
            </a:endParaRPr>
          </a:p>
        </p:txBody>
      </p:sp>
      <p:sp>
        <p:nvSpPr>
          <p:cNvPr id="3" name="Content Placeholder 2">
            <a:extLst>
              <a:ext uri="{FF2B5EF4-FFF2-40B4-BE49-F238E27FC236}">
                <a16:creationId xmlns:a16="http://schemas.microsoft.com/office/drawing/2014/main" id="{0E3AC096-A48C-4FE1-BAA0-2AD834360224}"/>
              </a:ext>
            </a:extLst>
          </p:cNvPr>
          <p:cNvSpPr>
            <a:spLocks noGrp="1"/>
          </p:cNvSpPr>
          <p:nvPr>
            <p:ph idx="1"/>
          </p:nvPr>
        </p:nvSpPr>
        <p:spPr>
          <a:xfrm>
            <a:off x="5899029" y="1325564"/>
            <a:ext cx="6289923" cy="5129918"/>
          </a:xfrm>
        </p:spPr>
        <p:txBody>
          <a:bodyPr vert="horz" lIns="91440" tIns="45720" rIns="91440" bIns="45720" rtlCol="0" anchor="t">
            <a:normAutofit/>
          </a:bodyPr>
          <a:lstStyle/>
          <a:p>
            <a:pPr marL="0" indent="0">
              <a:buNone/>
            </a:pPr>
            <a:r>
              <a:rPr lang="en-GB" sz="2200" b="1" dirty="0">
                <a:ea typeface="+mn-lt"/>
                <a:cs typeface="+mn-lt"/>
              </a:rPr>
              <a:t>Serve and return interactions:</a:t>
            </a:r>
            <a:endParaRPr lang="en-GB" dirty="0">
              <a:ea typeface="+mn-lt"/>
              <a:cs typeface="+mn-lt"/>
            </a:endParaRPr>
          </a:p>
          <a:p>
            <a:pPr marL="0" indent="0">
              <a:buNone/>
            </a:pPr>
            <a:r>
              <a:rPr lang="en-GB" sz="2200" dirty="0">
                <a:ea typeface="+mn-lt"/>
                <a:cs typeface="+mn-lt"/>
                <a:hlinkClick r:id="rId3"/>
              </a:rPr>
              <a:t>https://www.albertafamilywellness.org/resources/video/serve-and-return</a:t>
            </a:r>
            <a:endParaRPr lang="en-GB" dirty="0">
              <a:ea typeface="+mn-lt"/>
              <a:cs typeface="+mn-lt"/>
            </a:endParaRPr>
          </a:p>
          <a:p>
            <a:pPr marL="0" indent="0">
              <a:buNone/>
            </a:pPr>
            <a:endParaRPr lang="en-GB" sz="2200" b="1" dirty="0">
              <a:ea typeface="+mn-lt"/>
              <a:cs typeface="+mn-lt"/>
            </a:endParaRPr>
          </a:p>
          <a:p>
            <a:pPr marL="0" indent="0">
              <a:buNone/>
            </a:pPr>
            <a:r>
              <a:rPr lang="en-GB" sz="2200" b="1" dirty="0">
                <a:ea typeface="+mn-lt"/>
                <a:cs typeface="+mn-lt"/>
              </a:rPr>
              <a:t>Baby talk:</a:t>
            </a:r>
            <a:endParaRPr lang="en-GB" dirty="0">
              <a:cs typeface="Calibri"/>
            </a:endParaRPr>
          </a:p>
          <a:p>
            <a:pPr marL="0" indent="0">
              <a:buNone/>
            </a:pPr>
            <a:r>
              <a:rPr lang="en-GB" sz="2200" dirty="0">
                <a:ea typeface="+mn-lt"/>
                <a:cs typeface="+mn-lt"/>
                <a:hlinkClick r:id="rId4"/>
              </a:rPr>
              <a:t>https://www.unicef.org/parenting/child-development/baby-talk-class</a:t>
            </a:r>
            <a:endParaRPr lang="en-GB" dirty="0"/>
          </a:p>
          <a:p>
            <a:pPr marL="0" indent="0">
              <a:buNone/>
            </a:pPr>
            <a:endParaRPr lang="en-GB" sz="2200" b="1" dirty="0">
              <a:ea typeface="+mn-lt"/>
              <a:cs typeface="+mn-lt"/>
            </a:endParaRPr>
          </a:p>
          <a:p>
            <a:pPr marL="0" indent="0">
              <a:buNone/>
            </a:pPr>
            <a:r>
              <a:rPr lang="en-GB" sz="2200" b="1" dirty="0">
                <a:ea typeface="+mn-lt"/>
                <a:cs typeface="+mn-lt"/>
              </a:rPr>
              <a:t>Playful learning:</a:t>
            </a:r>
            <a:endParaRPr lang="en-GB" dirty="0"/>
          </a:p>
          <a:p>
            <a:pPr marL="0" indent="0">
              <a:buNone/>
            </a:pPr>
            <a:r>
              <a:rPr lang="en-GB" sz="2200" dirty="0">
                <a:ea typeface="+mn-lt"/>
                <a:cs typeface="+mn-lt"/>
                <a:hlinkClick r:id="rId5"/>
              </a:rPr>
              <a:t>https://vimeo.com/505601316/cde3ca6023</a:t>
            </a:r>
            <a:endParaRPr lang="en-GB" dirty="0"/>
          </a:p>
          <a:p>
            <a:pPr>
              <a:buNone/>
            </a:pPr>
            <a:endParaRPr lang="en-GB" sz="2200" b="1" dirty="0">
              <a:ea typeface="+mn-lt"/>
              <a:cs typeface="+mn-lt"/>
            </a:endParaRPr>
          </a:p>
        </p:txBody>
      </p:sp>
      <p:sp>
        <p:nvSpPr>
          <p:cNvPr id="4" name="TextBox 3">
            <a:extLst>
              <a:ext uri="{FF2B5EF4-FFF2-40B4-BE49-F238E27FC236}">
                <a16:creationId xmlns:a16="http://schemas.microsoft.com/office/drawing/2014/main" id="{A69A0DDB-3397-463D-AE11-D704DC3049D3}"/>
              </a:ext>
            </a:extLst>
          </p:cNvPr>
          <p:cNvSpPr txBox="1"/>
          <p:nvPr/>
        </p:nvSpPr>
        <p:spPr>
          <a:xfrm>
            <a:off x="905534" y="5809151"/>
            <a:ext cx="1091073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t>Watch the video clips</a:t>
            </a:r>
            <a:r>
              <a:rPr lang="en-GB" sz="3600"/>
              <a:t>. What are the main learning points?</a:t>
            </a:r>
            <a:endParaRPr lang="en-GB" sz="3600">
              <a:cs typeface="Calibri"/>
            </a:endParaRPr>
          </a:p>
        </p:txBody>
      </p:sp>
    </p:spTree>
    <p:extLst>
      <p:ext uri="{BB962C8B-B14F-4D97-AF65-F5344CB8AC3E}">
        <p14:creationId xmlns:p14="http://schemas.microsoft.com/office/powerpoint/2010/main" val="3958187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9">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E99EA8-7993-412E-97B6-C0185DF16AB2}"/>
              </a:ext>
            </a:extLst>
          </p:cNvPr>
          <p:cNvSpPr>
            <a:spLocks noGrp="1"/>
          </p:cNvSpPr>
          <p:nvPr>
            <p:ph type="title"/>
          </p:nvPr>
        </p:nvSpPr>
        <p:spPr>
          <a:xfrm>
            <a:off x="589560" y="856180"/>
            <a:ext cx="5279408" cy="1128068"/>
          </a:xfrm>
        </p:spPr>
        <p:txBody>
          <a:bodyPr anchor="ctr">
            <a:normAutofit/>
          </a:bodyPr>
          <a:lstStyle/>
          <a:p>
            <a:r>
              <a:rPr lang="en-GB" sz="4000">
                <a:cs typeface="Calibri Light"/>
              </a:rPr>
              <a:t>Apply your knowledge</a:t>
            </a:r>
            <a:endParaRPr lang="en-GB" sz="4000"/>
          </a:p>
        </p:txBody>
      </p:sp>
      <p:grpSp>
        <p:nvGrpSpPr>
          <p:cNvPr id="15"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8277B94-16B7-4860-9F49-2DF5813CEA41}"/>
              </a:ext>
            </a:extLst>
          </p:cNvPr>
          <p:cNvSpPr>
            <a:spLocks noGrp="1"/>
          </p:cNvSpPr>
          <p:nvPr>
            <p:ph idx="1"/>
          </p:nvPr>
        </p:nvSpPr>
        <p:spPr>
          <a:xfrm>
            <a:off x="590719" y="2330505"/>
            <a:ext cx="5925047" cy="3979585"/>
          </a:xfrm>
        </p:spPr>
        <p:txBody>
          <a:bodyPr vert="horz" lIns="91440" tIns="45720" rIns="91440" bIns="45720" rtlCol="0" anchor="ctr">
            <a:normAutofit/>
          </a:bodyPr>
          <a:lstStyle/>
          <a:p>
            <a:r>
              <a:rPr lang="en-GB" sz="3600" dirty="0">
                <a:cs typeface="Calibri"/>
              </a:rPr>
              <a:t>Child observation worksheet</a:t>
            </a:r>
          </a:p>
          <a:p>
            <a:r>
              <a:rPr lang="en-GB" sz="3600" dirty="0">
                <a:cs typeface="Calibri"/>
              </a:rPr>
              <a:t>10 top tips for caregivers</a:t>
            </a:r>
          </a:p>
          <a:p>
            <a:r>
              <a:rPr lang="en-GB" sz="3600" dirty="0">
                <a:cs typeface="Calibri"/>
              </a:rPr>
              <a:t>Public health leaflet</a:t>
            </a:r>
          </a:p>
          <a:p>
            <a:r>
              <a:rPr lang="en-GB" sz="3600" dirty="0">
                <a:cs typeface="Calibri"/>
              </a:rPr>
              <a:t>Researching interactions</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person, teeth, brushing, indoor&#10;&#10;Description automatically generated">
            <a:extLst>
              <a:ext uri="{FF2B5EF4-FFF2-40B4-BE49-F238E27FC236}">
                <a16:creationId xmlns:a16="http://schemas.microsoft.com/office/drawing/2014/main" id="{E93FB8E1-096A-4A2B-8DED-AC6C037B5248}"/>
              </a:ext>
            </a:extLst>
          </p:cNvPr>
          <p:cNvPicPr>
            <a:picLocks noChangeAspect="1"/>
          </p:cNvPicPr>
          <p:nvPr/>
        </p:nvPicPr>
        <p:blipFill rotWithShape="1">
          <a:blip r:embed="rId2"/>
          <a:srcRect t="17585" r="4" b="4"/>
          <a:stretch/>
        </p:blipFill>
        <p:spPr>
          <a:xfrm>
            <a:off x="7083423" y="581892"/>
            <a:ext cx="4397433" cy="2518756"/>
          </a:xfrm>
          <a:prstGeom prst="rect">
            <a:avLst/>
          </a:prstGeom>
        </p:spPr>
      </p:pic>
      <p:sp>
        <p:nvSpPr>
          <p:cNvPr id="22" name="Rectangle 2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person, person, holding, looking&#10;&#10;Description automatically generated">
            <a:extLst>
              <a:ext uri="{FF2B5EF4-FFF2-40B4-BE49-F238E27FC236}">
                <a16:creationId xmlns:a16="http://schemas.microsoft.com/office/drawing/2014/main" id="{C5C1CD94-7844-4ECC-A102-7B6D23295886}"/>
              </a:ext>
            </a:extLst>
          </p:cNvPr>
          <p:cNvPicPr>
            <a:picLocks noChangeAspect="1"/>
          </p:cNvPicPr>
          <p:nvPr/>
        </p:nvPicPr>
        <p:blipFill rotWithShape="1">
          <a:blip r:embed="rId3"/>
          <a:srcRect t="11957" r="1" b="1875"/>
          <a:stretch/>
        </p:blipFill>
        <p:spPr>
          <a:xfrm>
            <a:off x="7083423" y="3707894"/>
            <a:ext cx="4395569" cy="2518756"/>
          </a:xfrm>
          <a:prstGeom prst="rect">
            <a:avLst/>
          </a:prstGeom>
        </p:spPr>
      </p:pic>
    </p:spTree>
    <p:extLst>
      <p:ext uri="{BB962C8B-B14F-4D97-AF65-F5344CB8AC3E}">
        <p14:creationId xmlns:p14="http://schemas.microsoft.com/office/powerpoint/2010/main" val="3580221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9">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E99EA8-7993-412E-97B6-C0185DF16AB2}"/>
              </a:ext>
            </a:extLst>
          </p:cNvPr>
          <p:cNvSpPr>
            <a:spLocks noGrp="1"/>
          </p:cNvSpPr>
          <p:nvPr>
            <p:ph type="title"/>
          </p:nvPr>
        </p:nvSpPr>
        <p:spPr>
          <a:xfrm>
            <a:off x="589560" y="856180"/>
            <a:ext cx="5050591" cy="1128068"/>
          </a:xfrm>
        </p:spPr>
        <p:txBody>
          <a:bodyPr anchor="ctr">
            <a:normAutofit fontScale="90000"/>
          </a:bodyPr>
          <a:lstStyle/>
          <a:p>
            <a:r>
              <a:rPr lang="en-GB" sz="4000" dirty="0">
                <a:cs typeface="Calibri Light"/>
              </a:rPr>
              <a:t>Playful learning </a:t>
            </a:r>
            <a:br>
              <a:rPr lang="en-GB" sz="4000" dirty="0">
                <a:cs typeface="Calibri Light"/>
              </a:rPr>
            </a:br>
            <a:r>
              <a:rPr lang="en-GB" sz="4000" dirty="0">
                <a:cs typeface="Calibri Light"/>
              </a:rPr>
              <a:t>child observation</a:t>
            </a:r>
            <a:endParaRPr lang="en-GB" sz="4000" dirty="0"/>
          </a:p>
        </p:txBody>
      </p:sp>
      <p:grpSp>
        <p:nvGrpSpPr>
          <p:cNvPr id="15"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8277B94-16B7-4860-9F49-2DF5813CEA41}"/>
              </a:ext>
            </a:extLst>
          </p:cNvPr>
          <p:cNvSpPr>
            <a:spLocks noGrp="1"/>
          </p:cNvSpPr>
          <p:nvPr>
            <p:ph idx="1"/>
          </p:nvPr>
        </p:nvSpPr>
        <p:spPr>
          <a:xfrm>
            <a:off x="590719" y="2330505"/>
            <a:ext cx="5925047" cy="3979585"/>
          </a:xfrm>
        </p:spPr>
        <p:txBody>
          <a:bodyPr vert="horz" lIns="91440" tIns="45720" rIns="91440" bIns="45720" rtlCol="0" anchor="ctr">
            <a:normAutofit/>
          </a:bodyPr>
          <a:lstStyle/>
          <a:p>
            <a:r>
              <a:rPr lang="en-GB" dirty="0"/>
              <a:t>A good way to develop the skills of a responsive caregiver is to imagine what the child is thinking. </a:t>
            </a:r>
          </a:p>
          <a:p>
            <a:r>
              <a:rPr lang="en-GB" dirty="0"/>
              <a:t>Watch the clip of Iris with her sister Lyra (40s). </a:t>
            </a:r>
          </a:p>
          <a:p>
            <a:r>
              <a:rPr lang="en-GB" dirty="0"/>
              <a:t>Imagine what thoughts are in Lyra’s head (</a:t>
            </a:r>
            <a:r>
              <a:rPr lang="en-GB" b="1" dirty="0"/>
              <a:t>the baby</a:t>
            </a:r>
            <a:r>
              <a:rPr lang="en-GB" dirty="0"/>
              <a:t>)  </a:t>
            </a:r>
            <a:r>
              <a:rPr lang="en-GB" u="sng" dirty="0">
                <a:hlinkClick r:id="rId3"/>
              </a:rPr>
              <a:t>https://youtu.be/1MHTil5QRf8</a:t>
            </a:r>
            <a:r>
              <a:rPr lang="en-GB" dirty="0"/>
              <a:t>   </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child, baby, indoor, person&#10;&#10;Description automatically generated">
            <a:extLst>
              <a:ext uri="{FF2B5EF4-FFF2-40B4-BE49-F238E27FC236}">
                <a16:creationId xmlns:a16="http://schemas.microsoft.com/office/drawing/2014/main" id="{F2C60717-AE0A-054E-A4B1-F3C94A7143CB}"/>
              </a:ext>
            </a:extLst>
          </p:cNvPr>
          <p:cNvPicPr/>
          <p:nvPr/>
        </p:nvPicPr>
        <p:blipFill>
          <a:blip r:embed="rId4">
            <a:extLst>
              <a:ext uri="{28A0092B-C50C-407E-A947-70E740481C1C}">
                <a14:useLocalDpi xmlns:a14="http://schemas.microsoft.com/office/drawing/2010/main" val="0"/>
              </a:ext>
            </a:extLst>
          </a:blip>
          <a:stretch>
            <a:fillRect/>
          </a:stretch>
        </p:blipFill>
        <p:spPr>
          <a:xfrm>
            <a:off x="7086513" y="3740767"/>
            <a:ext cx="4371835" cy="2453010"/>
          </a:xfrm>
          <a:prstGeom prst="rect">
            <a:avLst/>
          </a:prstGeom>
        </p:spPr>
      </p:pic>
      <p:sp>
        <p:nvSpPr>
          <p:cNvPr id="19" name="Cloud Callout 18">
            <a:extLst>
              <a:ext uri="{FF2B5EF4-FFF2-40B4-BE49-F238E27FC236}">
                <a16:creationId xmlns:a16="http://schemas.microsoft.com/office/drawing/2014/main" id="{8BF828A4-5FD8-7342-8F43-D04892F4DB9E}"/>
              </a:ext>
            </a:extLst>
          </p:cNvPr>
          <p:cNvSpPr/>
          <p:nvPr/>
        </p:nvSpPr>
        <p:spPr>
          <a:xfrm>
            <a:off x="7365490" y="748811"/>
            <a:ext cx="4161425" cy="2140857"/>
          </a:xfrm>
          <a:prstGeom prst="cloudCallout">
            <a:avLst>
              <a:gd name="adj1" fmla="val -23666"/>
              <a:gd name="adj2" fmla="val 142801"/>
            </a:avLst>
          </a:prstGeom>
          <a:ln w="317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err="1">
                <a:ln>
                  <a:noFill/>
                </a:ln>
                <a:solidFill>
                  <a:prstClr val="black"/>
                </a:solidFill>
                <a:effectLst/>
                <a:uLnTx/>
                <a:uFillTx/>
                <a:latin typeface="Comic Sans MS" panose="030F0902030302020204" pitchFamily="66" charset="0"/>
                <a:ea typeface="Calibri" panose="020F0502020204030204" pitchFamily="34" charset="0"/>
                <a:cs typeface="Times New Roman" panose="02020603050405020304" pitchFamily="18" charset="0"/>
              </a:rPr>
              <a:t>Ooooh</a:t>
            </a:r>
            <a:r>
              <a:rPr kumimoji="0" lang="en-GB" sz="1700" b="0" i="0" u="none" strike="noStrike" kern="1200" cap="none" spc="0" normalizeH="0" baseline="0" noProof="0" dirty="0">
                <a:ln>
                  <a:noFill/>
                </a:ln>
                <a:solidFill>
                  <a:prstClr val="black"/>
                </a:solidFill>
                <a:effectLst/>
                <a:uLnTx/>
                <a:uFillTx/>
                <a:latin typeface="Comic Sans MS" panose="030F0902030302020204" pitchFamily="66" charset="0"/>
                <a:ea typeface="Calibri" panose="020F0502020204030204" pitchFamily="34" charset="0"/>
                <a:cs typeface="Times New Roman" panose="02020603050405020304" pitchFamily="18" charset="0"/>
              </a:rPr>
              <a:t>, I want to see what’s on the next page! </a:t>
            </a:r>
            <a:endParaRPr kumimoji="0" lang="en-GB" sz="17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5588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hild, indoor, baby, person&#10;&#10;Description automatically generated">
            <a:extLst>
              <a:ext uri="{FF2B5EF4-FFF2-40B4-BE49-F238E27FC236}">
                <a16:creationId xmlns:a16="http://schemas.microsoft.com/office/drawing/2014/main" id="{D1458123-6548-A242-8D8D-728307B55226}"/>
              </a:ext>
            </a:extLst>
          </p:cNvPr>
          <p:cNvPicPr/>
          <p:nvPr/>
        </p:nvPicPr>
        <p:blipFill>
          <a:blip r:embed="rId2">
            <a:extLst>
              <a:ext uri="{28A0092B-C50C-407E-A947-70E740481C1C}">
                <a14:useLocalDpi xmlns:a14="http://schemas.microsoft.com/office/drawing/2010/main" val="0"/>
              </a:ext>
            </a:extLst>
          </a:blip>
          <a:stretch>
            <a:fillRect/>
          </a:stretch>
        </p:blipFill>
        <p:spPr>
          <a:xfrm>
            <a:off x="475114" y="145097"/>
            <a:ext cx="3472771" cy="2061074"/>
          </a:xfrm>
          <a:prstGeom prst="rect">
            <a:avLst/>
          </a:prstGeom>
        </p:spPr>
      </p:pic>
      <p:sp>
        <p:nvSpPr>
          <p:cNvPr id="4" name="Text Box 19">
            <a:extLst>
              <a:ext uri="{FF2B5EF4-FFF2-40B4-BE49-F238E27FC236}">
                <a16:creationId xmlns:a16="http://schemas.microsoft.com/office/drawing/2014/main" id="{46F4D982-75DB-AC4B-9B26-E16F29386A6A}"/>
              </a:ext>
            </a:extLst>
          </p:cNvPr>
          <p:cNvSpPr txBox="1"/>
          <p:nvPr/>
        </p:nvSpPr>
        <p:spPr>
          <a:xfrm>
            <a:off x="475114" y="145097"/>
            <a:ext cx="961799" cy="31936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11 seconds</a:t>
            </a:r>
          </a:p>
        </p:txBody>
      </p:sp>
      <p:pic>
        <p:nvPicPr>
          <p:cNvPr id="5" name="Picture 4" descr="A picture containing text, child, person, baby&#10;&#10;Description automatically generated">
            <a:extLst>
              <a:ext uri="{FF2B5EF4-FFF2-40B4-BE49-F238E27FC236}">
                <a16:creationId xmlns:a16="http://schemas.microsoft.com/office/drawing/2014/main" id="{C11C8F24-970F-754A-A25A-17C91D4F3BD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75114" y="2446019"/>
            <a:ext cx="3472771" cy="2061074"/>
          </a:xfrm>
          <a:prstGeom prst="rect">
            <a:avLst/>
          </a:prstGeom>
        </p:spPr>
      </p:pic>
      <p:sp>
        <p:nvSpPr>
          <p:cNvPr id="6" name="Text Box 21">
            <a:extLst>
              <a:ext uri="{FF2B5EF4-FFF2-40B4-BE49-F238E27FC236}">
                <a16:creationId xmlns:a16="http://schemas.microsoft.com/office/drawing/2014/main" id="{335BC104-FD8A-DB42-B690-8CD6C774B6AA}"/>
              </a:ext>
            </a:extLst>
          </p:cNvPr>
          <p:cNvSpPr txBox="1"/>
          <p:nvPr/>
        </p:nvSpPr>
        <p:spPr>
          <a:xfrm>
            <a:off x="475113" y="2446019"/>
            <a:ext cx="961799" cy="284824"/>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17 seconds</a:t>
            </a:r>
          </a:p>
        </p:txBody>
      </p:sp>
      <p:pic>
        <p:nvPicPr>
          <p:cNvPr id="7" name="Picture 6" descr="A picture containing text, child, indoor, baby&#10;&#10;Description automatically generated">
            <a:extLst>
              <a:ext uri="{FF2B5EF4-FFF2-40B4-BE49-F238E27FC236}">
                <a16:creationId xmlns:a16="http://schemas.microsoft.com/office/drawing/2014/main" id="{3B7A02C1-8703-0B4A-B144-0E758EF6705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75113" y="4669156"/>
            <a:ext cx="3472771" cy="1954066"/>
          </a:xfrm>
          <a:prstGeom prst="rect">
            <a:avLst/>
          </a:prstGeom>
        </p:spPr>
      </p:pic>
      <p:sp>
        <p:nvSpPr>
          <p:cNvPr id="8" name="Text Box 22">
            <a:extLst>
              <a:ext uri="{FF2B5EF4-FFF2-40B4-BE49-F238E27FC236}">
                <a16:creationId xmlns:a16="http://schemas.microsoft.com/office/drawing/2014/main" id="{C42350FE-DF5D-A24A-9FA8-5AA537A94C42}"/>
              </a:ext>
            </a:extLst>
          </p:cNvPr>
          <p:cNvSpPr txBox="1"/>
          <p:nvPr/>
        </p:nvSpPr>
        <p:spPr>
          <a:xfrm>
            <a:off x="475113" y="4669156"/>
            <a:ext cx="961798" cy="284824"/>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33 seconds</a:t>
            </a:r>
          </a:p>
        </p:txBody>
      </p:sp>
      <p:sp>
        <p:nvSpPr>
          <p:cNvPr id="9" name="Cloud Callout 8">
            <a:extLst>
              <a:ext uri="{FF2B5EF4-FFF2-40B4-BE49-F238E27FC236}">
                <a16:creationId xmlns:a16="http://schemas.microsoft.com/office/drawing/2014/main" id="{510CD6B1-5732-1A43-8AC2-97BBE7928CC7}"/>
              </a:ext>
            </a:extLst>
          </p:cNvPr>
          <p:cNvSpPr/>
          <p:nvPr/>
        </p:nvSpPr>
        <p:spPr>
          <a:xfrm>
            <a:off x="3947883" y="145097"/>
            <a:ext cx="4542973" cy="2061074"/>
          </a:xfrm>
          <a:prstGeom prst="cloudCallout">
            <a:avLst>
              <a:gd name="adj1" fmla="val -84791"/>
              <a:gd name="adj2" fmla="val -4734"/>
            </a:avLst>
          </a:prstGeom>
          <a:ln w="317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omic Sans MS" panose="030F0902030302020204" pitchFamily="66" charset="0"/>
                <a:ea typeface="Calibri" panose="020F0502020204030204" pitchFamily="34" charset="0"/>
                <a:cs typeface="Times New Roman" panose="02020603050405020304" pitchFamily="18" charset="0"/>
              </a:rPr>
              <a:t> </a:t>
            </a:r>
            <a:endParaRPr kumimoji="0" lang="en-GB" sz="12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0" name="Cloud Callout 9">
            <a:extLst>
              <a:ext uri="{FF2B5EF4-FFF2-40B4-BE49-F238E27FC236}">
                <a16:creationId xmlns:a16="http://schemas.microsoft.com/office/drawing/2014/main" id="{A721F438-6112-A441-8978-EBFA95CECF09}"/>
              </a:ext>
            </a:extLst>
          </p:cNvPr>
          <p:cNvSpPr/>
          <p:nvPr/>
        </p:nvSpPr>
        <p:spPr>
          <a:xfrm>
            <a:off x="3829060" y="2446019"/>
            <a:ext cx="4542973" cy="1954066"/>
          </a:xfrm>
          <a:prstGeom prst="cloudCallout">
            <a:avLst>
              <a:gd name="adj1" fmla="val -96570"/>
              <a:gd name="adj2" fmla="val -2604"/>
            </a:avLst>
          </a:prstGeom>
          <a:ln w="317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omic Sans MS" panose="030F0902030302020204" pitchFamily="66" charset="0"/>
                <a:ea typeface="Calibri" panose="020F0502020204030204" pitchFamily="34" charset="0"/>
                <a:cs typeface="Times New Roman" panose="02020603050405020304" pitchFamily="18" charset="0"/>
              </a:rPr>
              <a:t> </a:t>
            </a:r>
            <a:endParaRPr kumimoji="0" lang="en-GB" sz="12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1" name="Cloud Callout 10">
            <a:extLst>
              <a:ext uri="{FF2B5EF4-FFF2-40B4-BE49-F238E27FC236}">
                <a16:creationId xmlns:a16="http://schemas.microsoft.com/office/drawing/2014/main" id="{D85582C5-B458-D445-A999-7BF90BC3A04B}"/>
              </a:ext>
            </a:extLst>
          </p:cNvPr>
          <p:cNvSpPr/>
          <p:nvPr/>
        </p:nvSpPr>
        <p:spPr>
          <a:xfrm>
            <a:off x="4417283" y="4639933"/>
            <a:ext cx="4378374" cy="1954065"/>
          </a:xfrm>
          <a:prstGeom prst="cloudCallout">
            <a:avLst>
              <a:gd name="adj1" fmla="val -82076"/>
              <a:gd name="adj2" fmla="val 1790"/>
            </a:avLst>
          </a:prstGeom>
          <a:ln w="317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omic Sans MS" panose="030F0902030302020204" pitchFamily="66" charset="0"/>
                <a:ea typeface="Calibri" panose="020F0502020204030204" pitchFamily="34" charset="0"/>
                <a:cs typeface="Times New Roman" panose="02020603050405020304" pitchFamily="18" charset="0"/>
              </a:rPr>
              <a:t> </a:t>
            </a:r>
            <a:endParaRPr kumimoji="0" lang="en-GB" sz="12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C2F01D0-ADA2-664F-8209-3453886DE76D}"/>
              </a:ext>
            </a:extLst>
          </p:cNvPr>
          <p:cNvSpPr txBox="1"/>
          <p:nvPr/>
        </p:nvSpPr>
        <p:spPr>
          <a:xfrm>
            <a:off x="8795658" y="1303638"/>
            <a:ext cx="3260222" cy="3693319"/>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What advice would you give Iris?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2559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F741595D37729418B6C5FC16BF35E86" ma:contentTypeVersion="11" ma:contentTypeDescription="Create a new document." ma:contentTypeScope="" ma:versionID="3187b93ad5c57e88cc4d8cc98e317c11">
  <xsd:schema xmlns:xsd="http://www.w3.org/2001/XMLSchema" xmlns:xs="http://www.w3.org/2001/XMLSchema" xmlns:p="http://schemas.microsoft.com/office/2006/metadata/properties" xmlns:ns2="9994ac0f-d607-4737-825c-b6ab5ff17d7a" xmlns:ns3="64c167f5-444b-40fa-ac1c-d0dfc7f875be" targetNamespace="http://schemas.microsoft.com/office/2006/metadata/properties" ma:root="true" ma:fieldsID="d764e98df29d35f053c9f05e84503607" ns2:_="" ns3:_="">
    <xsd:import namespace="9994ac0f-d607-4737-825c-b6ab5ff17d7a"/>
    <xsd:import namespace="64c167f5-444b-40fa-ac1c-d0dfc7f875b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94ac0f-d607-4737-825c-b6ab5ff17d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c167f5-444b-40fa-ac1c-d0dfc7f875b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8907CF-0B31-4155-A5DA-6B8415600F3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37E8D2E-645E-459C-B889-4E7B6D87AB0F}">
  <ds:schemaRefs>
    <ds:schemaRef ds:uri="http://schemas.microsoft.com/sharepoint/v3/contenttype/forms"/>
  </ds:schemaRefs>
</ds:datastoreItem>
</file>

<file path=customXml/itemProps3.xml><?xml version="1.0" encoding="utf-8"?>
<ds:datastoreItem xmlns:ds="http://schemas.openxmlformats.org/officeDocument/2006/customXml" ds:itemID="{036588E7-FC19-4EF1-9130-4303A972BD43}">
  <ds:schemaRefs>
    <ds:schemaRef ds:uri="64c167f5-444b-40fa-ac1c-d0dfc7f875be"/>
    <ds:schemaRef ds:uri="9994ac0f-d607-4737-825c-b6ab5ff17d7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134</TotalTime>
  <Words>981</Words>
  <Application>Microsoft Macintosh PowerPoint</Application>
  <PresentationFormat>Widescreen</PresentationFormat>
  <Paragraphs>97</Paragraphs>
  <Slides>11</Slides>
  <Notes>7</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Comic Sans MS</vt:lpstr>
      <vt:lpstr>Office Theme</vt:lpstr>
      <vt:lpstr>Lesson 2: Caregivers and the early years</vt:lpstr>
      <vt:lpstr>Learning objectives</vt:lpstr>
      <vt:lpstr>What do caregivers do to promote healthy development from conception (start of pregnancy) to age 5?</vt:lpstr>
      <vt:lpstr>Brain matters video –  5 things parents can do</vt:lpstr>
      <vt:lpstr>Why is it important? Research shows that...</vt:lpstr>
      <vt:lpstr>What can caregivers do to support child development?</vt:lpstr>
      <vt:lpstr>Apply your knowledge</vt:lpstr>
      <vt:lpstr>Playful learning  child observation</vt:lpstr>
      <vt:lpstr>PowerPoint Presentation</vt:lpstr>
      <vt:lpstr>PowerPoint Presentation</vt:lpstr>
      <vt:lpstr>What have you learnt?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Louise Aukland</cp:lastModifiedBy>
  <cp:revision>80</cp:revision>
  <dcterms:created xsi:type="dcterms:W3CDTF">2021-01-21T17:28:05Z</dcterms:created>
  <dcterms:modified xsi:type="dcterms:W3CDTF">2021-03-31T09:03:03Z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0x010100EF741595D37729418B6C5FC16BF35E86</vt:lpwstr>
  </property>
</Properties>
</file>