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20"/>
  </p:notesMasterIdLst>
  <p:sldIdLst>
    <p:sldId id="256" r:id="rId6"/>
    <p:sldId id="268" r:id="rId7"/>
    <p:sldId id="257" r:id="rId8"/>
    <p:sldId id="271" r:id="rId9"/>
    <p:sldId id="272" r:id="rId10"/>
    <p:sldId id="260" r:id="rId11"/>
    <p:sldId id="270" r:id="rId12"/>
    <p:sldId id="258" r:id="rId13"/>
    <p:sldId id="259" r:id="rId14"/>
    <p:sldId id="261" r:id="rId15"/>
    <p:sldId id="262" r:id="rId16"/>
    <p:sldId id="269" r:id="rId17"/>
    <p:sldId id="263"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605AE-DC1E-034E-B2E1-95FA8AB3B898}" v="5" dt="2021-03-29T16:01:11.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3"/>
  </p:normalViewPr>
  <p:slideViewPr>
    <p:cSldViewPr snapToGrid="0">
      <p:cViewPr varScale="1">
        <p:scale>
          <a:sx n="88" d="100"/>
          <a:sy n="88" d="100"/>
        </p:scale>
        <p:origin x="184" y="520"/>
      </p:cViewPr>
      <p:guideLst/>
    </p:cSldViewPr>
  </p:slideViewPr>
  <p:outlineViewPr>
    <p:cViewPr>
      <p:scale>
        <a:sx n="33" d="100"/>
        <a:sy n="33" d="100"/>
      </p:scale>
      <p:origin x="0" y="-2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4A1944-9C6E-554B-B79B-03C2BF3381EA}" type="datetimeFigureOut">
              <a:rPr lang="en-US" smtClean="0"/>
              <a:t>3/29/21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40FD9-AB3A-204D-A357-DE5B5C5461F3}" type="slidenum">
              <a:rPr lang="en-US" smtClean="0"/>
              <a:t>‹#›</a:t>
            </a:fld>
            <a:endParaRPr lang="en-US"/>
          </a:p>
        </p:txBody>
      </p:sp>
    </p:spTree>
    <p:extLst>
      <p:ext uri="{BB962C8B-B14F-4D97-AF65-F5344CB8AC3E}">
        <p14:creationId xmlns:p14="http://schemas.microsoft.com/office/powerpoint/2010/main" val="62911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Evidence – investigations </a:t>
            </a:r>
          </a:p>
          <a:p>
            <a:endParaRPr lang="en-US"/>
          </a:p>
          <a:p>
            <a:r>
              <a:rPr lang="en-US"/>
              <a:t>So far we have learnt that:</a:t>
            </a:r>
          </a:p>
          <a:p>
            <a:r>
              <a:rPr lang="en-US"/>
              <a:t> - the brain is at its most sensitive during the early years</a:t>
            </a:r>
          </a:p>
          <a:p>
            <a:r>
              <a:rPr lang="en-US"/>
              <a:t> - caregiver interactions with a child can affect early brain development</a:t>
            </a:r>
          </a:p>
          <a:p>
            <a:endParaRPr lang="en-US"/>
          </a:p>
          <a:p>
            <a:r>
              <a:rPr lang="en-US"/>
              <a:t>This lesson we will look at how this impacts later in life. </a:t>
            </a:r>
          </a:p>
          <a:p>
            <a:r>
              <a:rPr lang="en-US"/>
              <a:t>Scientists use longitudinal studies  to investigate the long term impact of interventions. A longitudinal study is</a:t>
            </a:r>
            <a:r>
              <a:rPr lang="en-GB" sz="1200" b="0" i="0" u="none" strike="noStrike" kern="1200">
                <a:solidFill>
                  <a:schemeClr val="tx1"/>
                </a:solidFill>
                <a:effectLst/>
                <a:latin typeface="+mn-lt"/>
                <a:ea typeface="+mn-ea"/>
                <a:cs typeface="+mn-cs"/>
              </a:rPr>
              <a:t> a </a:t>
            </a:r>
            <a:r>
              <a:rPr lang="en-GB" sz="1200" b="1" i="0" u="none" strike="noStrike" kern="1200">
                <a:solidFill>
                  <a:schemeClr val="tx1"/>
                </a:solidFill>
                <a:effectLst/>
                <a:latin typeface="+mn-lt"/>
                <a:ea typeface="+mn-ea"/>
                <a:cs typeface="+mn-cs"/>
              </a:rPr>
              <a:t>research</a:t>
            </a:r>
            <a:r>
              <a:rPr lang="en-GB" sz="1200" b="0" i="0" u="none" strike="noStrike" kern="1200">
                <a:solidFill>
                  <a:schemeClr val="tx1"/>
                </a:solidFill>
                <a:effectLst/>
                <a:latin typeface="+mn-lt"/>
                <a:ea typeface="+mn-ea"/>
                <a:cs typeface="+mn-cs"/>
              </a:rPr>
              <a:t> design that involves repeated observations of the same variables (e.g., people) over short or long periods of time (i.e., uses </a:t>
            </a:r>
            <a:r>
              <a:rPr lang="en-GB" sz="1200" b="1" i="0" u="none" strike="noStrike" kern="1200">
                <a:solidFill>
                  <a:schemeClr val="tx1"/>
                </a:solidFill>
                <a:effectLst/>
                <a:latin typeface="+mn-lt"/>
                <a:ea typeface="+mn-ea"/>
                <a:cs typeface="+mn-cs"/>
              </a:rPr>
              <a:t>longitudinal</a:t>
            </a:r>
            <a:r>
              <a:rPr lang="en-GB" sz="1200" b="0" i="0" u="none" strike="noStrike" kern="1200">
                <a:solidFill>
                  <a:schemeClr val="tx1"/>
                </a:solidFill>
                <a:effectLst/>
                <a:latin typeface="+mn-lt"/>
                <a:ea typeface="+mn-ea"/>
                <a:cs typeface="+mn-cs"/>
              </a:rPr>
              <a:t> data).</a:t>
            </a:r>
          </a:p>
          <a:p>
            <a:endParaRPr lang="en-GB"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This starter activity looks at data from the ABC study (</a:t>
            </a:r>
            <a:r>
              <a:rPr lang="en-GB" sz="1200" b="0" i="0" kern="1200">
                <a:solidFill>
                  <a:schemeClr val="tx1"/>
                </a:solidFill>
                <a:effectLst/>
                <a:latin typeface="+mn-lt"/>
                <a:ea typeface="+mn-ea"/>
                <a:cs typeface="+mn-cs"/>
              </a:rPr>
              <a:t>Carolina Abecedarian Project)</a:t>
            </a:r>
            <a:r>
              <a:rPr lang="en-GB" sz="1200" b="0" i="0" u="none" strike="noStrike" kern="1200">
                <a:solidFill>
                  <a:schemeClr val="tx1"/>
                </a:solidFill>
                <a:effectLst/>
                <a:latin typeface="+mn-lt"/>
                <a:ea typeface="+mn-ea"/>
                <a:cs typeface="+mn-cs"/>
              </a:rPr>
              <a:t> which started in the 1970s in North Carolina, USA. The participants were from deprived families and tracked from pregnancy through to adulthood. These results are from 35 years old. </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Half the children were randomly assigned to the ‘intervention group’, and half to the ‘control group’. </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The intervention group took part in a special childcare programme from the age of 8 weeks until they started school. This treatment involved an educational component involving games which focused on language development, emotional development and cognitive skills. There was a focus on caregivers having intensive one-on-one and small group interactions with the children. There was also healthcare and nutrition support provided as part of the childcare programme.  </a:t>
            </a:r>
          </a:p>
          <a:p>
            <a:endParaRPr lang="en-GB" sz="1200" b="0" i="0" u="none" strike="noStrike"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Nobel prize winning economist, James Heckman, was also involved with the project and his work demonstrates that the earlier the intervention, the greater the benefit on children’s lives. </a:t>
            </a:r>
            <a:endParaRPr lang="en-US"/>
          </a:p>
          <a:p>
            <a:endParaRPr lang="en-US"/>
          </a:p>
        </p:txBody>
      </p:sp>
      <p:sp>
        <p:nvSpPr>
          <p:cNvPr id="4" name="Slide Number Placeholder 3"/>
          <p:cNvSpPr>
            <a:spLocks noGrp="1"/>
          </p:cNvSpPr>
          <p:nvPr>
            <p:ph type="sldNum" sz="quarter" idx="5"/>
          </p:nvPr>
        </p:nvSpPr>
        <p:spPr/>
        <p:txBody>
          <a:bodyPr/>
          <a:lstStyle/>
          <a:p>
            <a:fld id="{11640FD9-AB3A-204D-A357-DE5B5C5461F3}" type="slidenum">
              <a:rPr lang="en-US" smtClean="0"/>
              <a:t>3</a:t>
            </a:fld>
            <a:endParaRPr lang="en-US"/>
          </a:p>
        </p:txBody>
      </p:sp>
    </p:spTree>
    <p:extLst>
      <p:ext uri="{BB962C8B-B14F-4D97-AF65-F5344CB8AC3E}">
        <p14:creationId xmlns:p14="http://schemas.microsoft.com/office/powerpoint/2010/main" val="12275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simplest of the data analysis slides. Unhide the slides below if your group needs something more challenging. </a:t>
            </a:r>
          </a:p>
          <a:p>
            <a:r>
              <a:rPr lang="en-US" dirty="0"/>
              <a:t>Encourage students to guess the longitudinal study questions. Point out that this measure was taken at age 35. Much of the evidence to support the importance of early years has been done through longitudinal studies. </a:t>
            </a:r>
          </a:p>
        </p:txBody>
      </p:sp>
      <p:sp>
        <p:nvSpPr>
          <p:cNvPr id="4" name="Slide Number Placeholder 3"/>
          <p:cNvSpPr>
            <a:spLocks noGrp="1"/>
          </p:cNvSpPr>
          <p:nvPr>
            <p:ph type="sldNum" sz="quarter" idx="5"/>
          </p:nvPr>
        </p:nvSpPr>
        <p:spPr/>
        <p:txBody>
          <a:bodyPr/>
          <a:lstStyle/>
          <a:p>
            <a:fld id="{11640FD9-AB3A-204D-A357-DE5B5C5461F3}" type="slidenum">
              <a:rPr lang="en-US" smtClean="0"/>
              <a:t>4</a:t>
            </a:fld>
            <a:endParaRPr lang="en-US"/>
          </a:p>
        </p:txBody>
      </p:sp>
    </p:spTree>
    <p:extLst>
      <p:ext uri="{BB962C8B-B14F-4D97-AF65-F5344CB8AC3E}">
        <p14:creationId xmlns:p14="http://schemas.microsoft.com/office/powerpoint/2010/main" val="3322568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640FD9-AB3A-204D-A357-DE5B5C5461F3}" type="slidenum">
              <a:rPr lang="en-US" smtClean="0"/>
              <a:t>5</a:t>
            </a:fld>
            <a:endParaRPr lang="en-US"/>
          </a:p>
        </p:txBody>
      </p:sp>
    </p:spTree>
    <p:extLst>
      <p:ext uri="{BB962C8B-B14F-4D97-AF65-F5344CB8AC3E}">
        <p14:creationId xmlns:p14="http://schemas.microsoft.com/office/powerpoint/2010/main" val="2807791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640FD9-AB3A-204D-A357-DE5B5C5461F3}" type="slidenum">
              <a:rPr lang="en-US" smtClean="0"/>
              <a:t>6</a:t>
            </a:fld>
            <a:endParaRPr lang="en-US"/>
          </a:p>
        </p:txBody>
      </p:sp>
    </p:spTree>
    <p:extLst>
      <p:ext uri="{BB962C8B-B14F-4D97-AF65-F5344CB8AC3E}">
        <p14:creationId xmlns:p14="http://schemas.microsoft.com/office/powerpoint/2010/main" val="338780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640FD9-AB3A-204D-A357-DE5B5C5461F3}" type="slidenum">
              <a:rPr lang="en-US" smtClean="0"/>
              <a:t>7</a:t>
            </a:fld>
            <a:endParaRPr lang="en-US"/>
          </a:p>
        </p:txBody>
      </p:sp>
    </p:spTree>
    <p:extLst>
      <p:ext uri="{BB962C8B-B14F-4D97-AF65-F5344CB8AC3E}">
        <p14:creationId xmlns:p14="http://schemas.microsoft.com/office/powerpoint/2010/main" val="1237871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more able students who are competent at </a:t>
            </a:r>
            <a:r>
              <a:rPr lang="en-US" dirty="0" err="1"/>
              <a:t>analysing</a:t>
            </a:r>
            <a:r>
              <a:rPr lang="en-US" dirty="0"/>
              <a:t> data. </a:t>
            </a:r>
          </a:p>
        </p:txBody>
      </p:sp>
      <p:sp>
        <p:nvSpPr>
          <p:cNvPr id="4" name="Slide Number Placeholder 3"/>
          <p:cNvSpPr>
            <a:spLocks noGrp="1"/>
          </p:cNvSpPr>
          <p:nvPr>
            <p:ph type="sldNum" sz="quarter" idx="5"/>
          </p:nvPr>
        </p:nvSpPr>
        <p:spPr/>
        <p:txBody>
          <a:bodyPr/>
          <a:lstStyle/>
          <a:p>
            <a:fld id="{11640FD9-AB3A-204D-A357-DE5B5C5461F3}" type="slidenum">
              <a:rPr lang="en-US" smtClean="0"/>
              <a:t>8</a:t>
            </a:fld>
            <a:endParaRPr lang="en-US"/>
          </a:p>
        </p:txBody>
      </p:sp>
    </p:spTree>
    <p:extLst>
      <p:ext uri="{BB962C8B-B14F-4D97-AF65-F5344CB8AC3E}">
        <p14:creationId xmlns:p14="http://schemas.microsoft.com/office/powerpoint/2010/main" val="405399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other points that can be taken from the data – here are a few examples. </a:t>
            </a:r>
          </a:p>
        </p:txBody>
      </p:sp>
      <p:sp>
        <p:nvSpPr>
          <p:cNvPr id="4" name="Slide Number Placeholder 3"/>
          <p:cNvSpPr>
            <a:spLocks noGrp="1"/>
          </p:cNvSpPr>
          <p:nvPr>
            <p:ph type="sldNum" sz="quarter" idx="5"/>
          </p:nvPr>
        </p:nvSpPr>
        <p:spPr/>
        <p:txBody>
          <a:bodyPr/>
          <a:lstStyle/>
          <a:p>
            <a:fld id="{11640FD9-AB3A-204D-A357-DE5B5C5461F3}" type="slidenum">
              <a:rPr lang="en-US" smtClean="0"/>
              <a:t>9</a:t>
            </a:fld>
            <a:endParaRPr lang="en-US"/>
          </a:p>
        </p:txBody>
      </p:sp>
    </p:spTree>
    <p:extLst>
      <p:ext uri="{BB962C8B-B14F-4D97-AF65-F5344CB8AC3E}">
        <p14:creationId xmlns:p14="http://schemas.microsoft.com/office/powerpoint/2010/main" val="251378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40FD9-AB3A-204D-A357-DE5B5C5461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6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1DCE-8159-EF45-8089-BB95C3448E4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101BE6B-5988-2942-BC06-4B9AC2C2B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46249B2-F53F-A84E-B4C6-68E9A3A16F76}"/>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5" name="Footer Placeholder 4">
            <a:extLst>
              <a:ext uri="{FF2B5EF4-FFF2-40B4-BE49-F238E27FC236}">
                <a16:creationId xmlns:a16="http://schemas.microsoft.com/office/drawing/2014/main" id="{AF7A218C-8C72-C648-897D-8D3546F22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514AD-20C6-9D45-A26B-904FCB93D030}"/>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112664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9631-3E5D-1749-9ECE-6B2C695AB6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E5418E-AB3D-924E-81A6-8144B1955CA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907206-7D85-D54E-8203-8D2ABD53C8C3}"/>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5" name="Footer Placeholder 4">
            <a:extLst>
              <a:ext uri="{FF2B5EF4-FFF2-40B4-BE49-F238E27FC236}">
                <a16:creationId xmlns:a16="http://schemas.microsoft.com/office/drawing/2014/main" id="{D4D6CFE4-BDEE-544A-A121-6B06F4E94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7D854-D04B-9C45-A138-39081362748D}"/>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18565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B321C3-A468-454C-8A88-A0BE3C48AD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5C3607-52EF-A148-A216-56D22A36B62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9E9F8C-0C10-4A4F-8BBD-AF2687790123}"/>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5" name="Footer Placeholder 4">
            <a:extLst>
              <a:ext uri="{FF2B5EF4-FFF2-40B4-BE49-F238E27FC236}">
                <a16:creationId xmlns:a16="http://schemas.microsoft.com/office/drawing/2014/main" id="{915E9B88-A6AF-0E41-AB9D-308BA25F6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F94DD-F219-944C-B563-B44DBEA4BFED}"/>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2646870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8233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8283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24939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5119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0576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3861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97133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47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F8DB-E0B2-B945-A58A-234F974FF1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0BA81B-5600-A840-8E29-C1E48BC026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26803D-91F5-8341-862B-86F168BA9F56}"/>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5" name="Footer Placeholder 4">
            <a:extLst>
              <a:ext uri="{FF2B5EF4-FFF2-40B4-BE49-F238E27FC236}">
                <a16:creationId xmlns:a16="http://schemas.microsoft.com/office/drawing/2014/main" id="{87511D48-C86C-E94D-B68D-3DF5DFFAC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A3825-4286-EC4F-9F2C-D50E39590FA8}"/>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328523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45877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126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270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0F4E9-0C3C-664F-831C-7A4757FA6AB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6D17AF0-EA1F-9245-8927-0BE1757ED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469CB3-C5D7-EC4B-AE98-6D682BE46FBB}"/>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5" name="Footer Placeholder 4">
            <a:extLst>
              <a:ext uri="{FF2B5EF4-FFF2-40B4-BE49-F238E27FC236}">
                <a16:creationId xmlns:a16="http://schemas.microsoft.com/office/drawing/2014/main" id="{B7139A17-79CA-6740-9A3A-AB3928553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A86B8-BB09-404C-8BB6-4E0C60BD3BA0}"/>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405662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B9E31-CA90-BA48-960B-F7BAF36247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3E6211-A59B-8F4C-A361-985DAF29BF5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811C4F-6AA7-2945-B13C-9089202A230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3896530-14AD-034F-B371-114E3C0141B4}"/>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6" name="Footer Placeholder 5">
            <a:extLst>
              <a:ext uri="{FF2B5EF4-FFF2-40B4-BE49-F238E27FC236}">
                <a16:creationId xmlns:a16="http://schemas.microsoft.com/office/drawing/2014/main" id="{6696B2DB-C0A4-344C-B6DF-255BACBF5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AC635-25B7-C349-ACC4-06C03D25A174}"/>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323801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ACC2E-38AD-9E49-9BF2-C492D1E2240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E0D34CF-C39A-DE41-B8A0-2B6C11E0FA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D70350A-90CB-E044-916E-5CA0E6FA3D2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A61174C-A6D1-AA47-B094-CE88624CE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8D00DA-E5C0-FE4E-8451-A8A2D071E79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59C7F84-A35F-6642-A1C5-15689E655FEC}"/>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8" name="Footer Placeholder 7">
            <a:extLst>
              <a:ext uri="{FF2B5EF4-FFF2-40B4-BE49-F238E27FC236}">
                <a16:creationId xmlns:a16="http://schemas.microsoft.com/office/drawing/2014/main" id="{8264020E-17C1-5E4A-ACE0-E100B57D35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DB689C-773B-5E43-AF87-E0E5E4BBB397}"/>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92416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EC9C-B863-D941-AC4C-FC97484DEF3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856F8C9-3FA2-F44E-ADFB-828E2C102FFE}"/>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4" name="Footer Placeholder 3">
            <a:extLst>
              <a:ext uri="{FF2B5EF4-FFF2-40B4-BE49-F238E27FC236}">
                <a16:creationId xmlns:a16="http://schemas.microsoft.com/office/drawing/2014/main" id="{0D2E88D3-DFA1-9044-9DAD-069AEF2BDC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F4D2A-2382-BF4A-978C-514496BE2A9C}"/>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410444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1D374D-C037-9A44-AC01-4E17186B848A}"/>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3" name="Footer Placeholder 2">
            <a:extLst>
              <a:ext uri="{FF2B5EF4-FFF2-40B4-BE49-F238E27FC236}">
                <a16:creationId xmlns:a16="http://schemas.microsoft.com/office/drawing/2014/main" id="{CB81D1FE-5A2E-9742-9A52-2974238D89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6429F8-3D67-9B4F-8786-768758AE9C98}"/>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247973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CDF05-0669-5C46-9945-948A3FD4A7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913C3F1-CAB3-3448-9681-20743254C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60E965-9FEB-0648-9537-E0BFCF394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34D519-87D7-BA47-8576-991F52902290}"/>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6" name="Footer Placeholder 5">
            <a:extLst>
              <a:ext uri="{FF2B5EF4-FFF2-40B4-BE49-F238E27FC236}">
                <a16:creationId xmlns:a16="http://schemas.microsoft.com/office/drawing/2014/main" id="{316D0547-0C25-5445-B7C5-C5FD3B98A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BD29F-4445-0A47-BEE7-D5FB8F5CF98F}"/>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282156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9CA4-B4A7-8749-890B-90E3D48ECC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8F86A1D-41A9-CB48-BC15-0E4AD30B1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C1D211-703D-924F-8F43-2C9621326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99458E3-AE83-4344-97DF-2703038FC0D5}"/>
              </a:ext>
            </a:extLst>
          </p:cNvPr>
          <p:cNvSpPr>
            <a:spLocks noGrp="1"/>
          </p:cNvSpPr>
          <p:nvPr>
            <p:ph type="dt" sz="half" idx="10"/>
          </p:nvPr>
        </p:nvSpPr>
        <p:spPr/>
        <p:txBody>
          <a:bodyPr/>
          <a:lstStyle/>
          <a:p>
            <a:fld id="{B9BF7620-163A-114E-AC76-5979075491B7}" type="datetimeFigureOut">
              <a:rPr lang="en-US" smtClean="0"/>
              <a:t>3/29/21</a:t>
            </a:fld>
            <a:endParaRPr lang="en-US"/>
          </a:p>
        </p:txBody>
      </p:sp>
      <p:sp>
        <p:nvSpPr>
          <p:cNvPr id="6" name="Footer Placeholder 5">
            <a:extLst>
              <a:ext uri="{FF2B5EF4-FFF2-40B4-BE49-F238E27FC236}">
                <a16:creationId xmlns:a16="http://schemas.microsoft.com/office/drawing/2014/main" id="{8B65DD70-1723-0C47-948F-30D07795F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02542-87F8-FB41-ADD3-12FF7D1BB92A}"/>
              </a:ext>
            </a:extLst>
          </p:cNvPr>
          <p:cNvSpPr>
            <a:spLocks noGrp="1"/>
          </p:cNvSpPr>
          <p:nvPr>
            <p:ph type="sldNum" sz="quarter" idx="12"/>
          </p:nvPr>
        </p:nvSpPr>
        <p:spPr/>
        <p:txBody>
          <a:bodyPr/>
          <a:lstStyle/>
          <a:p>
            <a:fld id="{BE1DB6FF-C596-A943-AB4B-64436AD72522}" type="slidenum">
              <a:rPr lang="en-US" smtClean="0"/>
              <a:t>‹#›</a:t>
            </a:fld>
            <a:endParaRPr lang="en-US"/>
          </a:p>
        </p:txBody>
      </p:sp>
    </p:spTree>
    <p:extLst>
      <p:ext uri="{BB962C8B-B14F-4D97-AF65-F5344CB8AC3E}">
        <p14:creationId xmlns:p14="http://schemas.microsoft.com/office/powerpoint/2010/main" val="151577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5AC684-FB96-9645-9AF3-8940529957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CD57311-1333-7C4D-A1B5-B3040310E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53B7E8-D129-E244-B8D9-84F9F3044B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F7620-163A-114E-AC76-5979075491B7}" type="datetimeFigureOut">
              <a:rPr lang="en-US" smtClean="0"/>
              <a:t>3/29/21</a:t>
            </a:fld>
            <a:endParaRPr lang="en-US"/>
          </a:p>
        </p:txBody>
      </p:sp>
      <p:sp>
        <p:nvSpPr>
          <p:cNvPr id="5" name="Footer Placeholder 4">
            <a:extLst>
              <a:ext uri="{FF2B5EF4-FFF2-40B4-BE49-F238E27FC236}">
                <a16:creationId xmlns:a16="http://schemas.microsoft.com/office/drawing/2014/main" id="{8D894248-3894-D147-A4E6-B13D6855F8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C0E47D-3F1A-CF41-9F97-9353322A8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DB6FF-C596-A943-AB4B-64436AD72522}" type="slidenum">
              <a:rPr lang="en-US" smtClean="0"/>
              <a:t>‹#›</a:t>
            </a:fld>
            <a:endParaRPr lang="en-US"/>
          </a:p>
        </p:txBody>
      </p:sp>
    </p:spTree>
    <p:extLst>
      <p:ext uri="{BB962C8B-B14F-4D97-AF65-F5344CB8AC3E}">
        <p14:creationId xmlns:p14="http://schemas.microsoft.com/office/powerpoint/2010/main" val="329255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3/29/21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65795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lbertafamilywellness.org/resources/video/brains-journey-to-resilienc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oxford.onlinesurveys.ac.uk/pre-pilot-pupil-survey-post-less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8F9BF03-538E-CF45-B78F-1698E80FB2ED}"/>
              </a:ext>
            </a:extLst>
          </p:cNvPr>
          <p:cNvSpPr>
            <a:spLocks noGrp="1"/>
          </p:cNvSpPr>
          <p:nvPr>
            <p:ph type="ctrTitle"/>
          </p:nvPr>
        </p:nvSpPr>
        <p:spPr>
          <a:xfrm>
            <a:off x="1524000" y="929452"/>
            <a:ext cx="9144000" cy="2526738"/>
          </a:xfrm>
        </p:spPr>
        <p:txBody>
          <a:bodyPr>
            <a:normAutofit/>
          </a:bodyPr>
          <a:lstStyle/>
          <a:p>
            <a:r>
              <a:rPr lang="en-US" sz="6100">
                <a:solidFill>
                  <a:srgbClr val="FFFFFF"/>
                </a:solidFill>
              </a:rPr>
              <a:t>Lesson 3: Brain development throughout life</a:t>
            </a:r>
          </a:p>
        </p:txBody>
      </p:sp>
      <p:sp>
        <p:nvSpPr>
          <p:cNvPr id="11" name="sketch line">
            <a:extLst>
              <a:ext uri="{FF2B5EF4-FFF2-40B4-BE49-F238E27FC236}">
                <a16:creationId xmlns:a16="http://schemas.microsoft.com/office/drawing/2014/main" id="{6D080EC2-42B5-4E04-BBF7-F0BC5CB7C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665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640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684A9-BBA2-F940-808B-50CBFBD633B0}"/>
              </a:ext>
            </a:extLst>
          </p:cNvPr>
          <p:cNvSpPr>
            <a:spLocks noGrp="1"/>
          </p:cNvSpPr>
          <p:nvPr>
            <p:ph type="title"/>
          </p:nvPr>
        </p:nvSpPr>
        <p:spPr>
          <a:xfrm>
            <a:off x="686834" y="1153572"/>
            <a:ext cx="3200400" cy="4461163"/>
          </a:xfrm>
        </p:spPr>
        <p:txBody>
          <a:bodyPr>
            <a:normAutofit/>
          </a:bodyPr>
          <a:lstStyle/>
          <a:p>
            <a:r>
              <a:rPr lang="en-US">
                <a:solidFill>
                  <a:srgbClr val="FFFFFF"/>
                </a:solidFill>
              </a:rPr>
              <a:t>Conclusions from research</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F0A740-0423-C64C-A62B-62B4F02120F0}"/>
              </a:ext>
            </a:extLst>
          </p:cNvPr>
          <p:cNvSpPr>
            <a:spLocks noGrp="1"/>
          </p:cNvSpPr>
          <p:nvPr>
            <p:ph idx="1"/>
          </p:nvPr>
        </p:nvSpPr>
        <p:spPr>
          <a:xfrm>
            <a:off x="4447308" y="591344"/>
            <a:ext cx="6906491" cy="5585619"/>
          </a:xfrm>
        </p:spPr>
        <p:txBody>
          <a:bodyPr anchor="ctr">
            <a:normAutofit/>
          </a:bodyPr>
          <a:lstStyle/>
          <a:p>
            <a:r>
              <a:rPr lang="en-GB" dirty="0"/>
              <a:t>Caregiver-child relationships do not determine life’s outcomes, but they are a major influence. </a:t>
            </a:r>
          </a:p>
          <a:p>
            <a:r>
              <a:rPr lang="en-GB" dirty="0"/>
              <a:t>Change is always possible, but it gets much harder as the child gets older. </a:t>
            </a:r>
          </a:p>
          <a:p>
            <a:r>
              <a:rPr lang="en-GB" dirty="0"/>
              <a:t>Other factors must also be important (there is variation in the numbers, not 100% for the control and 0% for the intervention). </a:t>
            </a:r>
          </a:p>
          <a:p>
            <a:endParaRPr lang="en-US" dirty="0"/>
          </a:p>
        </p:txBody>
      </p:sp>
    </p:spTree>
    <p:extLst>
      <p:ext uri="{BB962C8B-B14F-4D97-AF65-F5344CB8AC3E}">
        <p14:creationId xmlns:p14="http://schemas.microsoft.com/office/powerpoint/2010/main" val="2474917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FA15B63-A8C7-904A-9397-846F8A522CDE}"/>
              </a:ext>
            </a:extLst>
          </p:cNvPr>
          <p:cNvSpPr>
            <a:spLocks noGrp="1"/>
          </p:cNvSpPr>
          <p:nvPr>
            <p:ph type="title"/>
          </p:nvPr>
        </p:nvSpPr>
        <p:spPr>
          <a:xfrm>
            <a:off x="838200" y="365125"/>
            <a:ext cx="5393361" cy="1325563"/>
          </a:xfrm>
        </p:spPr>
        <p:txBody>
          <a:bodyPr>
            <a:noAutofit/>
          </a:bodyPr>
          <a:lstStyle/>
          <a:p>
            <a:r>
              <a:rPr lang="en-US" sz="4800"/>
              <a:t>Questions for discussion:</a:t>
            </a: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02389E2-D36B-DA47-ACC0-1936641AA71D}"/>
              </a:ext>
            </a:extLst>
          </p:cNvPr>
          <p:cNvSpPr>
            <a:spLocks noGrp="1"/>
          </p:cNvSpPr>
          <p:nvPr>
            <p:ph idx="1"/>
          </p:nvPr>
        </p:nvSpPr>
        <p:spPr>
          <a:xfrm>
            <a:off x="838200" y="1825625"/>
            <a:ext cx="5393361" cy="4351338"/>
          </a:xfrm>
        </p:spPr>
        <p:txBody>
          <a:bodyPr vert="horz" lIns="91440" tIns="45720" rIns="91440" bIns="45720" rtlCol="0" anchor="t">
            <a:normAutofit lnSpcReduction="10000"/>
          </a:bodyPr>
          <a:lstStyle/>
          <a:p>
            <a:pPr marL="457200" indent="-457200" fontAlgn="base">
              <a:buAutoNum type="arabicPeriod"/>
            </a:pPr>
            <a:r>
              <a:rPr lang="en-GB" sz="2400" dirty="0"/>
              <a:t>What factors affect brain development? </a:t>
            </a:r>
            <a:endParaRPr lang="en-US" sz="2400" dirty="0"/>
          </a:p>
          <a:p>
            <a:pPr marL="457200" indent="-457200" fontAlgn="base">
              <a:buAutoNum type="arabicPeriod"/>
            </a:pPr>
            <a:r>
              <a:rPr lang="en-GB" sz="2400" dirty="0"/>
              <a:t>What is meant by toxic stress? </a:t>
            </a:r>
            <a:endParaRPr lang="en-GB" sz="2400" dirty="0">
              <a:cs typeface="Calibri" panose="020F0502020204030204"/>
            </a:endParaRPr>
          </a:p>
          <a:p>
            <a:pPr marL="457200" indent="-457200" fontAlgn="base">
              <a:buAutoNum type="arabicPeriod"/>
            </a:pPr>
            <a:r>
              <a:rPr lang="en-GB" sz="2400" dirty="0"/>
              <a:t>What is meant by resilience? What can we do to help to build resilience? </a:t>
            </a:r>
            <a:endParaRPr lang="en-GB" sz="2400" dirty="0">
              <a:cs typeface="Calibri" panose="020F0502020204030204"/>
            </a:endParaRPr>
          </a:p>
          <a:p>
            <a:pPr marL="457200" indent="-457200" fontAlgn="base">
              <a:buAutoNum type="arabicPeriod"/>
            </a:pPr>
            <a:r>
              <a:rPr lang="en-GB" sz="2400" dirty="0"/>
              <a:t>When are the brain’s two main periods of sensitivity to experience? </a:t>
            </a:r>
            <a:endParaRPr lang="en-GB" sz="2400" dirty="0">
              <a:cs typeface="Calibri"/>
            </a:endParaRPr>
          </a:p>
          <a:p>
            <a:pPr marL="457200" indent="-457200">
              <a:buAutoNum type="arabicPeriod"/>
            </a:pPr>
            <a:endParaRPr lang="en-GB" sz="2400" dirty="0"/>
          </a:p>
          <a:p>
            <a:pPr marL="0" indent="0" fontAlgn="base">
              <a:buNone/>
            </a:pPr>
            <a:r>
              <a:rPr lang="en-GB" sz="2400" dirty="0"/>
              <a:t>Brains: journey to resilience (7.44)  </a:t>
            </a:r>
            <a:endParaRPr lang="en-GB" sz="2400" dirty="0">
              <a:cs typeface="Calibri"/>
            </a:endParaRPr>
          </a:p>
          <a:p>
            <a:pPr marL="0" indent="0" fontAlgn="base">
              <a:buNone/>
            </a:pPr>
            <a:r>
              <a:rPr lang="en-GB" sz="2000" u="sng" dirty="0">
                <a:hlinkClick r:id="rId2"/>
              </a:rPr>
              <a:t>https://www.albertafamilywellness.org/resources/video/brains-journey-to-resilience</a:t>
            </a:r>
            <a:r>
              <a:rPr lang="en-GB" sz="2000" dirty="0"/>
              <a:t> </a:t>
            </a:r>
            <a:endParaRPr lang="en-GB" sz="2000" dirty="0">
              <a:cs typeface="Calibri"/>
            </a:endParaRPr>
          </a:p>
          <a:p>
            <a:pPr marL="0" indent="0" fontAlgn="base">
              <a:buNone/>
            </a:pPr>
            <a:endParaRPr lang="en-GB" sz="2400" dirty="0"/>
          </a:p>
          <a:p>
            <a:endParaRPr lang="en-US" sz="2400" dirty="0"/>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10;&#10;Description automatically generated">
            <a:extLst>
              <a:ext uri="{FF2B5EF4-FFF2-40B4-BE49-F238E27FC236}">
                <a16:creationId xmlns:a16="http://schemas.microsoft.com/office/drawing/2014/main" id="{933980AD-89C7-304B-9031-BDC92FB9E263}"/>
              </a:ext>
            </a:extLst>
          </p:cNvPr>
          <p:cNvPicPr>
            <a:picLocks noChangeAspect="1"/>
          </p:cNvPicPr>
          <p:nvPr/>
        </p:nvPicPr>
        <p:blipFill rotWithShape="1">
          <a:blip r:embed="rId3"/>
          <a:srcRect t="3387" r="3" b="3"/>
          <a:stretch/>
        </p:blipFill>
        <p:spPr>
          <a:xfrm>
            <a:off x="6620483" y="1829185"/>
            <a:ext cx="5215985" cy="305045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0202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5B63-A8C7-904A-9397-846F8A522CDE}"/>
              </a:ext>
            </a:extLst>
          </p:cNvPr>
          <p:cNvSpPr>
            <a:spLocks noGrp="1"/>
          </p:cNvSpPr>
          <p:nvPr>
            <p:ph type="title"/>
          </p:nvPr>
        </p:nvSpPr>
        <p:spPr>
          <a:xfrm>
            <a:off x="0" y="3599958"/>
            <a:ext cx="3290887" cy="2452687"/>
          </a:xfrm>
        </p:spPr>
        <p:txBody>
          <a:bodyPr anchor="ctr">
            <a:normAutofit/>
          </a:bodyPr>
          <a:lstStyle/>
          <a:p>
            <a:r>
              <a:rPr lang="en-US" sz="3600" dirty="0"/>
              <a:t>Answers:</a:t>
            </a:r>
          </a:p>
        </p:txBody>
      </p:sp>
      <p:pic>
        <p:nvPicPr>
          <p:cNvPr id="4" name="Picture 4" descr="Shape, icon&#10;&#10;Description automatically generated">
            <a:extLst>
              <a:ext uri="{FF2B5EF4-FFF2-40B4-BE49-F238E27FC236}">
                <a16:creationId xmlns:a16="http://schemas.microsoft.com/office/drawing/2014/main" id="{2ECF9B97-2162-43AC-AC3C-69F4B88893BA}"/>
              </a:ext>
            </a:extLst>
          </p:cNvPr>
          <p:cNvPicPr>
            <a:picLocks noChangeAspect="1"/>
          </p:cNvPicPr>
          <p:nvPr/>
        </p:nvPicPr>
        <p:blipFill rotWithShape="1">
          <a:blip r:embed="rId3"/>
          <a:srcRect t="15242" b="22646"/>
          <a:stretch/>
        </p:blipFill>
        <p:spPr>
          <a:xfrm>
            <a:off x="20" y="10"/>
            <a:ext cx="12191980" cy="325803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02389E2-D36B-DA47-ACC0-1936641AA71D}"/>
              </a:ext>
            </a:extLst>
          </p:cNvPr>
          <p:cNvSpPr>
            <a:spLocks noGrp="1"/>
          </p:cNvSpPr>
          <p:nvPr>
            <p:ph idx="1"/>
          </p:nvPr>
        </p:nvSpPr>
        <p:spPr>
          <a:xfrm>
            <a:off x="1886857" y="3991429"/>
            <a:ext cx="10305144" cy="2866571"/>
          </a:xfrm>
        </p:spPr>
        <p:txBody>
          <a:bodyPr vert="horz" lIns="91440" tIns="45720" rIns="91440" bIns="45720" rtlCol="0" anchor="ctr">
            <a:noAutofit/>
          </a:bodyPr>
          <a:lstStyle/>
          <a:p>
            <a:pPr marL="457200" indent="-457200" fontAlgn="base">
              <a:buAutoNum type="arabicPeriod"/>
            </a:pPr>
            <a:endParaRPr lang="en-GB" sz="2200" dirty="0">
              <a:cs typeface="Calibri"/>
            </a:endParaRPr>
          </a:p>
          <a:p>
            <a:pPr marL="457200" indent="-457200">
              <a:buAutoNum type="arabicPeriod"/>
            </a:pPr>
            <a:r>
              <a:rPr lang="en-GB" sz="2200" dirty="0">
                <a:cs typeface="Calibri"/>
              </a:rPr>
              <a:t>Genes and life experiences individuals have; important people in someone's life; strong brain architecture.</a:t>
            </a:r>
          </a:p>
          <a:p>
            <a:pPr marL="457200" indent="-457200" fontAlgn="base">
              <a:buAutoNum type="arabicPeriod"/>
            </a:pPr>
            <a:r>
              <a:rPr lang="en-GB" sz="2200" dirty="0">
                <a:cs typeface="Calibri"/>
              </a:rPr>
              <a:t>When the fight or flight system kicks in and stress hormones (like cortisol) are too high for too long. This is toxic if it has negative effects on development of the brain and body. </a:t>
            </a:r>
          </a:p>
          <a:p>
            <a:pPr marL="457200" indent="-457200" fontAlgn="base">
              <a:buAutoNum type="arabicPeriod"/>
            </a:pPr>
            <a:r>
              <a:rPr lang="en-GB" sz="2200" dirty="0">
                <a:cs typeface="Calibri"/>
              </a:rPr>
              <a:t>The brain's ability to maintain good functioning in the face of serious adversity. Tips the balance towards positive outcomes. Some are born with more resilience than others, but it can also be built over time. To help build resilience we can increase the number of positive experiences in life e.g. responsive relationships and safe environments . We can also try to prevent negative experiences from increasing. </a:t>
            </a:r>
          </a:p>
          <a:p>
            <a:pPr marL="457200" indent="-457200" fontAlgn="base">
              <a:buAutoNum type="arabicPeriod"/>
            </a:pPr>
            <a:r>
              <a:rPr lang="en-GB" sz="2200" dirty="0"/>
              <a:t>Early childhood (0-5) and adolescence (11 – 25) </a:t>
            </a:r>
            <a:endParaRPr lang="en-GB" sz="2200" dirty="0">
              <a:cs typeface="Calibri" panose="020F0502020204030204"/>
            </a:endParaRPr>
          </a:p>
          <a:p>
            <a:pPr marL="342900" indent="-342900">
              <a:buAutoNum type="arabicPeriod"/>
            </a:pPr>
            <a:endParaRPr lang="en-US" sz="2200" dirty="0">
              <a:cs typeface="Calibri" panose="020F0502020204030204"/>
            </a:endParaRPr>
          </a:p>
          <a:p>
            <a:pPr marL="342900" indent="-342900" fontAlgn="base">
              <a:buAutoNum type="arabicPeriod"/>
            </a:pPr>
            <a:endParaRPr lang="en-GB" sz="2200" dirty="0">
              <a:cs typeface="Calibri" panose="020F0502020204030204"/>
            </a:endParaRPr>
          </a:p>
          <a:p>
            <a:pPr marL="342900" indent="-342900">
              <a:buAutoNum type="arabicPeriod"/>
            </a:pPr>
            <a:endParaRPr lang="en-US" sz="2200" dirty="0">
              <a:cs typeface="Calibri" panose="020F0502020204030204"/>
            </a:endParaRPr>
          </a:p>
        </p:txBody>
      </p:sp>
    </p:spTree>
    <p:extLst>
      <p:ext uri="{BB962C8B-B14F-4D97-AF65-F5344CB8AC3E}">
        <p14:creationId xmlns:p14="http://schemas.microsoft.com/office/powerpoint/2010/main" val="184987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B20F5-9119-8349-9EE3-4B4A3FAC9FCB}"/>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kern="1200">
                <a:latin typeface="+mj-lt"/>
                <a:ea typeface="+mj-ea"/>
                <a:cs typeface="+mj-cs"/>
              </a:rPr>
              <a:t>Neuroplasticity over the lifetime</a:t>
            </a:r>
            <a:r>
              <a:rPr lang="en-US" sz="4100"/>
              <a:t> </a:t>
            </a:r>
            <a:endParaRPr lang="en-US" sz="4100" kern="1200">
              <a:solidFill>
                <a:schemeClr val="tx1"/>
              </a:solidFill>
              <a:latin typeface="+mj-lt"/>
              <a:ea typeface="+mj-ea"/>
              <a:cs typeface="+mj-cs"/>
            </a:endParaRPr>
          </a:p>
        </p:txBody>
      </p:sp>
      <p:sp>
        <p:nvSpPr>
          <p:cNvPr id="7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367633C-5713-364F-9442-EE90B3620E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94038" y="1807770"/>
            <a:ext cx="7214616" cy="5050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735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528AC6-1C57-304E-8FB4-67CAE87DBC14}"/>
              </a:ext>
            </a:extLst>
          </p:cNvPr>
          <p:cNvSpPr>
            <a:spLocks noGrp="1"/>
          </p:cNvSpPr>
          <p:nvPr>
            <p:ph type="title"/>
          </p:nvPr>
        </p:nvSpPr>
        <p:spPr>
          <a:xfrm>
            <a:off x="3979223" y="118276"/>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Quiz and evaluation </a:t>
            </a:r>
          </a:p>
        </p:txBody>
      </p:sp>
      <p:sp>
        <p:nvSpPr>
          <p:cNvPr id="3" name="Content Placeholder 2">
            <a:extLst>
              <a:ext uri="{FF2B5EF4-FFF2-40B4-BE49-F238E27FC236}">
                <a16:creationId xmlns:a16="http://schemas.microsoft.com/office/drawing/2014/main" id="{DE6B359D-EB5C-554F-B8CE-CE15BCD9A525}"/>
              </a:ext>
            </a:extLst>
          </p:cNvPr>
          <p:cNvSpPr>
            <a:spLocks noGrp="1"/>
          </p:cNvSpPr>
          <p:nvPr>
            <p:ph idx="1"/>
          </p:nvPr>
        </p:nvSpPr>
        <p:spPr>
          <a:xfrm>
            <a:off x="3050174" y="4377087"/>
            <a:ext cx="9038370" cy="1329443"/>
          </a:xfrm>
        </p:spPr>
        <p:txBody>
          <a:bodyPr vert="horz" lIns="91440" tIns="45720" rIns="91440" bIns="45720" rtlCol="0" anchor="t">
            <a:normAutofit/>
          </a:bodyPr>
          <a:lstStyle/>
          <a:p>
            <a:pPr marL="0" indent="0" algn="r">
              <a:buNone/>
            </a:pPr>
            <a:r>
              <a:rPr lang="en-US" sz="2400" dirty="0">
                <a:ea typeface="+mn-lt"/>
                <a:cs typeface="+mn-lt"/>
                <a:hlinkClick r:id="rId2"/>
              </a:rPr>
              <a:t>https://oxford.onlinesurveys.ac.uk/pre-pilot-pupil-survey-post-lesson-</a:t>
            </a:r>
            <a:r>
              <a:rPr lang="en-US" sz="2400" dirty="0"/>
              <a:t> </a:t>
            </a:r>
            <a:endParaRPr lang="en-US" dirty="0">
              <a:ea typeface="+mn-ea"/>
              <a:cs typeface="+mn-cs"/>
            </a:endParaRPr>
          </a:p>
        </p:txBody>
      </p:sp>
    </p:spTree>
    <p:extLst>
      <p:ext uri="{BB962C8B-B14F-4D97-AF65-F5344CB8AC3E}">
        <p14:creationId xmlns:p14="http://schemas.microsoft.com/office/powerpoint/2010/main" val="72177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63E104B3-15C3-4AE0-ABB0-5F287E92FCF4}"/>
              </a:ext>
            </a:extLst>
          </p:cNvPr>
          <p:cNvSpPr>
            <a:spLocks noGrp="1"/>
          </p:cNvSpPr>
          <p:nvPr>
            <p:ph type="title"/>
          </p:nvPr>
        </p:nvSpPr>
        <p:spPr>
          <a:xfrm>
            <a:off x="841246" y="673770"/>
            <a:ext cx="3644489" cy="2414488"/>
          </a:xfrm>
        </p:spPr>
        <p:txBody>
          <a:bodyPr anchor="t">
            <a:normAutofit/>
          </a:bodyPr>
          <a:lstStyle/>
          <a:p>
            <a:r>
              <a:rPr lang="en-GB" sz="5400">
                <a:solidFill>
                  <a:srgbClr val="FFFFFF"/>
                </a:solidFill>
                <a:cs typeface="Calibri Light"/>
              </a:rPr>
              <a:t>Learning objectives</a:t>
            </a:r>
            <a:endParaRPr lang="en-GB" sz="5400">
              <a:solidFill>
                <a:srgbClr val="FFFFFF"/>
              </a:solidFill>
            </a:endParaRPr>
          </a:p>
        </p:txBody>
      </p:sp>
      <p:sp>
        <p:nvSpPr>
          <p:cNvPr id="3" name="Content Placeholder 2">
            <a:extLst>
              <a:ext uri="{FF2B5EF4-FFF2-40B4-BE49-F238E27FC236}">
                <a16:creationId xmlns:a16="http://schemas.microsoft.com/office/drawing/2014/main" id="{4DE19402-5210-4DEC-932B-9D86A374D242}"/>
              </a:ext>
            </a:extLst>
          </p:cNvPr>
          <p:cNvSpPr>
            <a:spLocks noGrp="1"/>
          </p:cNvSpPr>
          <p:nvPr>
            <p:ph idx="1"/>
          </p:nvPr>
        </p:nvSpPr>
        <p:spPr>
          <a:xfrm>
            <a:off x="6095999" y="882315"/>
            <a:ext cx="5254754" cy="5294647"/>
          </a:xfrm>
        </p:spPr>
        <p:txBody>
          <a:bodyPr vert="horz" lIns="91440" tIns="45720" rIns="91440" bIns="45720" rtlCol="0" anchor="t">
            <a:normAutofit lnSpcReduction="10000"/>
          </a:bodyPr>
          <a:lstStyle/>
          <a:p>
            <a:pPr marL="0" indent="0">
              <a:buNone/>
            </a:pPr>
            <a:endParaRPr lang="en-GB" b="1" dirty="0">
              <a:ea typeface="+mn-lt"/>
              <a:cs typeface="+mn-lt"/>
            </a:endParaRPr>
          </a:p>
          <a:p>
            <a:pPr marL="514350" indent="-514350">
              <a:buAutoNum type="arabicPeriod"/>
            </a:pPr>
            <a:r>
              <a:rPr lang="en-GB" dirty="0">
                <a:ea typeface="+mn-lt"/>
                <a:cs typeface="+mn-lt"/>
              </a:rPr>
              <a:t>Recognise the importance of early years for long-term health outcomes.</a:t>
            </a:r>
          </a:p>
          <a:p>
            <a:pPr marL="514350" indent="-514350">
              <a:buAutoNum type="arabicPeriod"/>
            </a:pPr>
            <a:endParaRPr lang="en-GB" dirty="0">
              <a:ea typeface="+mn-lt"/>
              <a:cs typeface="+mn-lt"/>
            </a:endParaRPr>
          </a:p>
          <a:p>
            <a:pPr marL="514350" indent="-514350">
              <a:buAutoNum type="arabicPeriod"/>
            </a:pPr>
            <a:r>
              <a:rPr lang="en-GB" dirty="0">
                <a:ea typeface="+mn-lt"/>
                <a:cs typeface="+mn-lt"/>
              </a:rPr>
              <a:t>State when brain development is most sensitive to experience. </a:t>
            </a:r>
          </a:p>
          <a:p>
            <a:pPr marL="514350" indent="-514350">
              <a:buAutoNum type="arabicPeriod"/>
            </a:pPr>
            <a:endParaRPr lang="en-GB" dirty="0">
              <a:cs typeface="Calibri"/>
            </a:endParaRPr>
          </a:p>
          <a:p>
            <a:pPr marL="514350" indent="-514350">
              <a:buAutoNum type="arabicPeriod"/>
            </a:pPr>
            <a:r>
              <a:rPr lang="en-GB" dirty="0">
                <a:ea typeface="+mn-lt"/>
                <a:cs typeface="+mn-lt"/>
              </a:rPr>
              <a:t>Describe what can be done to enhance resilience across the life course.</a:t>
            </a:r>
          </a:p>
          <a:p>
            <a:endParaRPr lang="en-GB" sz="2400" dirty="0">
              <a:ea typeface="+mn-lt"/>
              <a:cs typeface="+mn-lt"/>
            </a:endParaRPr>
          </a:p>
          <a:p>
            <a:endParaRPr lang="en-GB" sz="2400" dirty="0">
              <a:ea typeface="+mn-lt"/>
              <a:cs typeface="+mn-lt"/>
            </a:endParaRPr>
          </a:p>
        </p:txBody>
      </p:sp>
      <p:pic>
        <p:nvPicPr>
          <p:cNvPr id="4" name="Picture 6" descr="A picture containing person, indoor, person, teeth&#10;&#10;Description automatically generated">
            <a:extLst>
              <a:ext uri="{FF2B5EF4-FFF2-40B4-BE49-F238E27FC236}">
                <a16:creationId xmlns:a16="http://schemas.microsoft.com/office/drawing/2014/main" id="{C5662351-5D37-4F73-82DD-E3911E4D5619}"/>
              </a:ext>
            </a:extLst>
          </p:cNvPr>
          <p:cNvPicPr>
            <a:picLocks noChangeAspect="1"/>
          </p:cNvPicPr>
          <p:nvPr/>
        </p:nvPicPr>
        <p:blipFill>
          <a:blip r:embed="rId2"/>
          <a:stretch>
            <a:fillRect/>
          </a:stretch>
        </p:blipFill>
        <p:spPr>
          <a:xfrm>
            <a:off x="501505" y="2650625"/>
            <a:ext cx="5537961" cy="3106346"/>
          </a:xfrm>
          <a:prstGeom prst="ellipse">
            <a:avLst/>
          </a:prstGeom>
          <a:ln>
            <a:noFill/>
          </a:ln>
          <a:effectLst>
            <a:softEdge rad="112500"/>
          </a:effectLst>
        </p:spPr>
      </p:pic>
    </p:spTree>
    <p:extLst>
      <p:ext uri="{BB962C8B-B14F-4D97-AF65-F5344CB8AC3E}">
        <p14:creationId xmlns:p14="http://schemas.microsoft.com/office/powerpoint/2010/main" val="45044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child holding a baby&#10;&#10;Description automatically generated">
            <a:extLst>
              <a:ext uri="{FF2B5EF4-FFF2-40B4-BE49-F238E27FC236}">
                <a16:creationId xmlns:a16="http://schemas.microsoft.com/office/drawing/2014/main" id="{16CB8D57-EB2A-4D21-8968-D2A66C9F0E13}"/>
              </a:ext>
            </a:extLst>
          </p:cNvPr>
          <p:cNvPicPr>
            <a:picLocks noChangeAspect="1"/>
          </p:cNvPicPr>
          <p:nvPr/>
        </p:nvPicPr>
        <p:blipFill>
          <a:blip r:embed="rId3"/>
          <a:stretch>
            <a:fillRect/>
          </a:stretch>
        </p:blipFill>
        <p:spPr>
          <a:xfrm>
            <a:off x="428520" y="2175958"/>
            <a:ext cx="3764813" cy="2515980"/>
          </a:xfrm>
          <a:prstGeom prst="rect">
            <a:avLst/>
          </a:prstGeom>
        </p:spPr>
      </p:pic>
      <p:sp>
        <p:nvSpPr>
          <p:cNvPr id="18" name="Freeform: Shape 17">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4591363-FCC9-064D-8CC0-1E86C8E68DF2}"/>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3600" kern="1200">
                <a:solidFill>
                  <a:srgbClr val="FFFFFF"/>
                </a:solidFill>
                <a:latin typeface="+mj-lt"/>
                <a:ea typeface="+mj-ea"/>
                <a:cs typeface="+mj-cs"/>
              </a:rPr>
              <a:t>Early years is a foundation for long-term health outcomes. </a:t>
            </a:r>
            <a:br>
              <a:rPr lang="en-US" sz="3600" kern="1200">
                <a:solidFill>
                  <a:srgbClr val="FFFFFF"/>
                </a:solidFill>
                <a:latin typeface="+mj-lt"/>
                <a:ea typeface="+mj-ea"/>
                <a:cs typeface="+mj-cs"/>
              </a:rPr>
            </a:br>
            <a:br>
              <a:rPr lang="en-US" sz="3600" kern="1200">
                <a:solidFill>
                  <a:srgbClr val="FFFFFF"/>
                </a:solidFill>
                <a:latin typeface="+mj-lt"/>
                <a:ea typeface="+mj-ea"/>
                <a:cs typeface="+mj-cs"/>
              </a:rPr>
            </a:br>
            <a:br>
              <a:rPr lang="en-US" sz="3600" kern="1200">
                <a:solidFill>
                  <a:srgbClr val="FFFFFF"/>
                </a:solidFill>
                <a:latin typeface="+mj-lt"/>
                <a:ea typeface="+mj-ea"/>
                <a:cs typeface="+mj-cs"/>
              </a:rPr>
            </a:br>
            <a:r>
              <a:rPr lang="en-US" sz="3600" kern="1200">
                <a:solidFill>
                  <a:srgbClr val="FFFFFF"/>
                </a:solidFill>
                <a:latin typeface="+mj-lt"/>
                <a:ea typeface="+mj-ea"/>
                <a:cs typeface="+mj-cs"/>
              </a:rPr>
              <a:t>How do scientists know this?</a:t>
            </a:r>
          </a:p>
        </p:txBody>
      </p:sp>
      <p:sp>
        <p:nvSpPr>
          <p:cNvPr id="20"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056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F0A7-51EE-7249-99DF-5A4F302F60A2}"/>
              </a:ext>
            </a:extLst>
          </p:cNvPr>
          <p:cNvSpPr>
            <a:spLocks noGrp="1"/>
          </p:cNvSpPr>
          <p:nvPr>
            <p:ph type="title"/>
          </p:nvPr>
        </p:nvSpPr>
        <p:spPr>
          <a:xfrm>
            <a:off x="-1" y="280271"/>
            <a:ext cx="10688596" cy="753152"/>
          </a:xfrm>
        </p:spPr>
        <p:txBody>
          <a:bodyPr vert="horz" lIns="91440" tIns="45720" rIns="91440" bIns="45720" rtlCol="0" anchor="b">
            <a:normAutofit/>
          </a:bodyPr>
          <a:lstStyle/>
          <a:p>
            <a:pPr algn="ctr"/>
            <a:r>
              <a:rPr lang="en-US" sz="3500" b="1" dirty="0"/>
              <a:t>T</a:t>
            </a:r>
            <a:r>
              <a:rPr lang="en-US" sz="3500" b="1" kern="1200" dirty="0">
                <a:latin typeface="+mj-lt"/>
                <a:ea typeface="+mj-ea"/>
                <a:cs typeface="+mj-cs"/>
              </a:rPr>
              <a:t>he ABC longitudinal study</a:t>
            </a:r>
            <a:r>
              <a:rPr lang="en-US" sz="3500" b="1" dirty="0"/>
              <a:t> – an example of the evidence</a:t>
            </a:r>
            <a:endParaRPr lang="en-US" sz="3500" b="1" kern="1200" dirty="0">
              <a:latin typeface="+mj-lt"/>
              <a:ea typeface="+mj-ea"/>
              <a:cs typeface="+mj-cs"/>
            </a:endParaRPr>
          </a:p>
        </p:txBody>
      </p:sp>
      <p:sp>
        <p:nvSpPr>
          <p:cNvPr id="3" name="Content Placeholder 2">
            <a:extLst>
              <a:ext uri="{FF2B5EF4-FFF2-40B4-BE49-F238E27FC236}">
                <a16:creationId xmlns:a16="http://schemas.microsoft.com/office/drawing/2014/main" id="{DB29D224-4083-D545-A354-D76C84C304C2}"/>
              </a:ext>
            </a:extLst>
          </p:cNvPr>
          <p:cNvSpPr>
            <a:spLocks noGrp="1"/>
          </p:cNvSpPr>
          <p:nvPr>
            <p:ph idx="1"/>
          </p:nvPr>
        </p:nvSpPr>
        <p:spPr>
          <a:xfrm>
            <a:off x="7215352" y="1174638"/>
            <a:ext cx="4700075" cy="4156005"/>
          </a:xfrm>
          <a:solidFill>
            <a:srgbClr val="ED7D31"/>
          </a:solidFill>
        </p:spPr>
        <p:txBody>
          <a:bodyPr vert="horz" lIns="91440" tIns="45720" rIns="91440" bIns="45720" rtlCol="0" anchor="t">
            <a:normAutofit fontScale="92500"/>
          </a:bodyPr>
          <a:lstStyle/>
          <a:p>
            <a:pPr marL="457200" indent="-457200">
              <a:buFont typeface="+mj-lt"/>
              <a:buAutoNum type="arabicPeriod"/>
            </a:pPr>
            <a:endParaRPr lang="en-US" dirty="0">
              <a:solidFill>
                <a:schemeClr val="bg1"/>
              </a:solidFill>
            </a:endParaRPr>
          </a:p>
          <a:p>
            <a:pPr marL="457200" indent="-457200">
              <a:buAutoNum type="arabicPeriod"/>
            </a:pPr>
            <a:r>
              <a:rPr lang="en-US" dirty="0">
                <a:solidFill>
                  <a:schemeClr val="bg1"/>
                </a:solidFill>
              </a:rPr>
              <a:t>Look at the data for males:</a:t>
            </a:r>
          </a:p>
          <a:p>
            <a:pPr marL="914400" lvl="1" indent="-457200">
              <a:buFont typeface="+mj-lt"/>
              <a:buAutoNum type="alphaLcParenR"/>
            </a:pPr>
            <a:r>
              <a:rPr lang="en-US" dirty="0">
                <a:solidFill>
                  <a:schemeClr val="bg1"/>
                </a:solidFill>
              </a:rPr>
              <a:t>does the control group or the intervention group have higher risk of heart attack?</a:t>
            </a:r>
          </a:p>
          <a:p>
            <a:pPr marL="914400" lvl="1" indent="-457200">
              <a:buFont typeface="+mj-lt"/>
              <a:buAutoNum type="alphaLcParenR"/>
            </a:pPr>
            <a:r>
              <a:rPr lang="en-US" dirty="0">
                <a:solidFill>
                  <a:schemeClr val="bg1"/>
                </a:solidFill>
              </a:rPr>
              <a:t>What is the difference between the % risk?		</a:t>
            </a:r>
            <a:endParaRPr lang="en-US" dirty="0">
              <a:solidFill>
                <a:schemeClr val="bg1"/>
              </a:solidFill>
              <a:cs typeface="Calibri"/>
            </a:endParaRPr>
          </a:p>
          <a:p>
            <a:pPr marL="457200" indent="-457200">
              <a:buFont typeface="+mj-lt"/>
              <a:buAutoNum type="arabicPeriod"/>
            </a:pPr>
            <a:r>
              <a:rPr lang="en-US" kern="1200" dirty="0">
                <a:solidFill>
                  <a:schemeClr val="bg1"/>
                </a:solidFill>
                <a:latin typeface="+mn-lt"/>
                <a:ea typeface="+mn-ea"/>
                <a:cs typeface="+mn-cs"/>
              </a:rPr>
              <a:t>What do you think is meant by a longitudinal study?	</a:t>
            </a:r>
            <a:endParaRPr lang="en-US" kern="1200" dirty="0">
              <a:solidFill>
                <a:schemeClr val="bg1"/>
              </a:solidFill>
              <a:latin typeface="+mn-lt"/>
              <a:cs typeface="Calibri"/>
            </a:endParaRPr>
          </a:p>
          <a:p>
            <a:pPr marL="0" indent="0">
              <a:buNone/>
            </a:pPr>
            <a:r>
              <a:rPr lang="en-US" kern="1200" dirty="0">
                <a:solidFill>
                  <a:schemeClr val="bg1"/>
                </a:solidFill>
                <a:latin typeface="+mn-lt"/>
                <a:ea typeface="+mn-ea"/>
                <a:cs typeface="+mn-cs"/>
              </a:rPr>
              <a:t>		</a:t>
            </a:r>
            <a:endParaRPr lang="en-US" kern="1200" dirty="0">
              <a:solidFill>
                <a:schemeClr val="bg1"/>
              </a:solidFill>
              <a:latin typeface="+mn-lt"/>
              <a:cs typeface="Calibri"/>
            </a:endParaRPr>
          </a:p>
        </p:txBody>
      </p:sp>
      <p:sp>
        <p:nvSpPr>
          <p:cNvPr id="5" name="TextBox 4">
            <a:extLst>
              <a:ext uri="{FF2B5EF4-FFF2-40B4-BE49-F238E27FC236}">
                <a16:creationId xmlns:a16="http://schemas.microsoft.com/office/drawing/2014/main" id="{154D33C3-B556-844F-9517-35B6AB6DA30D}"/>
              </a:ext>
            </a:extLst>
          </p:cNvPr>
          <p:cNvSpPr txBox="1"/>
          <p:nvPr/>
        </p:nvSpPr>
        <p:spPr>
          <a:xfrm>
            <a:off x="127818" y="4089648"/>
            <a:ext cx="6774426" cy="2400657"/>
          </a:xfrm>
          <a:prstGeom prst="rect">
            <a:avLst/>
          </a:prstGeom>
          <a:noFill/>
        </p:spPr>
        <p:txBody>
          <a:bodyPr wrap="square" rtlCol="0">
            <a:spAutoFit/>
          </a:bodyPr>
          <a:lstStyle/>
          <a:p>
            <a:r>
              <a:rPr lang="en-US" sz="2200" b="1" dirty="0"/>
              <a:t>Control</a:t>
            </a:r>
            <a:r>
              <a:rPr lang="en-US" sz="2200" dirty="0"/>
              <a:t> = no intervention</a:t>
            </a:r>
          </a:p>
          <a:p>
            <a:r>
              <a:rPr lang="en-US" sz="2200" dirty="0"/>
              <a:t>I</a:t>
            </a:r>
            <a:r>
              <a:rPr lang="en-US" sz="2200" b="1" dirty="0"/>
              <a:t>ntervention</a:t>
            </a:r>
            <a:r>
              <a:rPr lang="en-US" sz="2200" dirty="0"/>
              <a:t> = </a:t>
            </a:r>
            <a:r>
              <a:rPr lang="en-GB" sz="2200" dirty="0"/>
              <a:t>a childcare programme (8 weeks post birth until school), including: education, games, one-on-one caregiver attention, health care and nutrition. </a:t>
            </a:r>
          </a:p>
          <a:p>
            <a:endParaRPr lang="en-GB" sz="2000" dirty="0"/>
          </a:p>
          <a:p>
            <a:r>
              <a:rPr lang="en-GB" sz="2200" b="1" dirty="0"/>
              <a:t>Measures taken at age 35. </a:t>
            </a:r>
          </a:p>
          <a:p>
            <a:endParaRPr lang="en-US" sz="2000" dirty="0"/>
          </a:p>
        </p:txBody>
      </p:sp>
      <p:sp>
        <p:nvSpPr>
          <p:cNvPr id="6" name="TextBox 5">
            <a:extLst>
              <a:ext uri="{FF2B5EF4-FFF2-40B4-BE49-F238E27FC236}">
                <a16:creationId xmlns:a16="http://schemas.microsoft.com/office/drawing/2014/main" id="{7B0B1AD6-4114-0B44-BE5C-7C05C86B4680}"/>
              </a:ext>
            </a:extLst>
          </p:cNvPr>
          <p:cNvSpPr txBox="1"/>
          <p:nvPr/>
        </p:nvSpPr>
        <p:spPr>
          <a:xfrm>
            <a:off x="3856383" y="6515923"/>
            <a:ext cx="8335617" cy="369332"/>
          </a:xfrm>
          <a:prstGeom prst="rect">
            <a:avLst/>
          </a:prstGeom>
          <a:noFill/>
        </p:spPr>
        <p:txBody>
          <a:bodyPr wrap="square" lIns="91440" tIns="45720" rIns="91440" bIns="45720" rtlCol="0" anchor="t">
            <a:spAutoFit/>
          </a:bodyPr>
          <a:lstStyle/>
          <a:p>
            <a:r>
              <a:rPr lang="en-US" b="1" dirty="0"/>
              <a:t>Source: </a:t>
            </a:r>
            <a:r>
              <a:rPr lang="en-US" dirty="0"/>
              <a:t>Campbell </a:t>
            </a:r>
            <a:r>
              <a:rPr lang="en-US" i="1" dirty="0"/>
              <a:t>et al.</a:t>
            </a:r>
            <a:r>
              <a:rPr lang="en-US" dirty="0"/>
              <a:t> </a:t>
            </a:r>
            <a:r>
              <a:rPr lang="en-GB" i="1" dirty="0"/>
              <a:t>Science </a:t>
            </a:r>
            <a:r>
              <a:rPr lang="en-GB" dirty="0"/>
              <a:t> 28 Mar 2014: Vol. 343, Issue 6178, pp. 1478-1485</a:t>
            </a:r>
            <a:endParaRPr lang="en-US" dirty="0"/>
          </a:p>
        </p:txBody>
      </p:sp>
      <p:graphicFrame>
        <p:nvGraphicFramePr>
          <p:cNvPr id="11" name="Table 11">
            <a:extLst>
              <a:ext uri="{FF2B5EF4-FFF2-40B4-BE49-F238E27FC236}">
                <a16:creationId xmlns:a16="http://schemas.microsoft.com/office/drawing/2014/main" id="{28C154BB-328F-B54A-B98F-3B361A0DC4F7}"/>
              </a:ext>
            </a:extLst>
          </p:cNvPr>
          <p:cNvGraphicFramePr>
            <a:graphicFrameLocks noGrp="1"/>
          </p:cNvGraphicFramePr>
          <p:nvPr/>
        </p:nvGraphicFramePr>
        <p:xfrm>
          <a:off x="316157" y="2089884"/>
          <a:ext cx="6740627" cy="1554480"/>
        </p:xfrm>
        <a:graphic>
          <a:graphicData uri="http://schemas.openxmlformats.org/drawingml/2006/table">
            <a:tbl>
              <a:tblPr firstRow="1" bandRow="1">
                <a:tableStyleId>{912C8C85-51F0-491E-9774-3900AFEF0FD7}</a:tableStyleId>
              </a:tblPr>
              <a:tblGrid>
                <a:gridCol w="2108992">
                  <a:extLst>
                    <a:ext uri="{9D8B030D-6E8A-4147-A177-3AD203B41FA5}">
                      <a16:colId xmlns:a16="http://schemas.microsoft.com/office/drawing/2014/main" val="4021260134"/>
                    </a:ext>
                  </a:extLst>
                </a:gridCol>
                <a:gridCol w="1272209">
                  <a:extLst>
                    <a:ext uri="{9D8B030D-6E8A-4147-A177-3AD203B41FA5}">
                      <a16:colId xmlns:a16="http://schemas.microsoft.com/office/drawing/2014/main" val="1905747451"/>
                    </a:ext>
                  </a:extLst>
                </a:gridCol>
                <a:gridCol w="1689652">
                  <a:extLst>
                    <a:ext uri="{9D8B030D-6E8A-4147-A177-3AD203B41FA5}">
                      <a16:colId xmlns:a16="http://schemas.microsoft.com/office/drawing/2014/main" val="1038933167"/>
                    </a:ext>
                  </a:extLst>
                </a:gridCol>
                <a:gridCol w="1669774">
                  <a:extLst>
                    <a:ext uri="{9D8B030D-6E8A-4147-A177-3AD203B41FA5}">
                      <a16:colId xmlns:a16="http://schemas.microsoft.com/office/drawing/2014/main" val="1834799915"/>
                    </a:ext>
                  </a:extLst>
                </a:gridCol>
              </a:tblGrid>
              <a:tr h="370840">
                <a:tc>
                  <a:txBody>
                    <a:bodyPr/>
                    <a:lstStyle/>
                    <a:p>
                      <a:endParaRPr lang="en-US" sz="2800" dirty="0"/>
                    </a:p>
                  </a:txBody>
                  <a:tcPr>
                    <a:solidFill>
                      <a:srgbClr val="ED7D31"/>
                    </a:solidFill>
                  </a:tcPr>
                </a:tc>
                <a:tc>
                  <a:txBody>
                    <a:bodyPr/>
                    <a:lstStyle/>
                    <a:p>
                      <a:r>
                        <a:rPr lang="en-US" sz="2800"/>
                        <a:t>Male</a:t>
                      </a:r>
                    </a:p>
                  </a:txBody>
                  <a:tcPr>
                    <a:solidFill>
                      <a:srgbClr val="ED7D31"/>
                    </a:solidFill>
                  </a:tcPr>
                </a:tc>
                <a:tc>
                  <a:txBody>
                    <a:bodyPr/>
                    <a:lstStyle/>
                    <a:p>
                      <a:r>
                        <a:rPr lang="en-US" sz="2800"/>
                        <a:t>Female</a:t>
                      </a:r>
                    </a:p>
                  </a:txBody>
                  <a:tcPr>
                    <a:solidFill>
                      <a:srgbClr val="ED7D31"/>
                    </a:solidFill>
                  </a:tcPr>
                </a:tc>
                <a:tc>
                  <a:txBody>
                    <a:bodyPr/>
                    <a:lstStyle/>
                    <a:p>
                      <a:r>
                        <a:rPr lang="en-US" sz="2800"/>
                        <a:t>Total</a:t>
                      </a:r>
                    </a:p>
                  </a:txBody>
                  <a:tcPr>
                    <a:solidFill>
                      <a:srgbClr val="ED7D31"/>
                    </a:solidFill>
                  </a:tcPr>
                </a:tc>
                <a:extLst>
                  <a:ext uri="{0D108BD9-81ED-4DB2-BD59-A6C34878D82A}">
                    <a16:rowId xmlns:a16="http://schemas.microsoft.com/office/drawing/2014/main" val="490899049"/>
                  </a:ext>
                </a:extLst>
              </a:tr>
              <a:tr h="370840">
                <a:tc>
                  <a:txBody>
                    <a:bodyPr/>
                    <a:lstStyle/>
                    <a:p>
                      <a:r>
                        <a:rPr lang="en-US" sz="2800"/>
                        <a:t>Control </a:t>
                      </a:r>
                    </a:p>
                  </a:txBody>
                  <a:tcPr>
                    <a:noFill/>
                  </a:tcPr>
                </a:tc>
                <a:tc>
                  <a:txBody>
                    <a:bodyPr/>
                    <a:lstStyle/>
                    <a:p>
                      <a:r>
                        <a:rPr lang="en-US" sz="2800"/>
                        <a:t>44.4%</a:t>
                      </a:r>
                    </a:p>
                  </a:txBody>
                  <a:tcPr/>
                </a:tc>
                <a:tc>
                  <a:txBody>
                    <a:bodyPr/>
                    <a:lstStyle/>
                    <a:p>
                      <a:r>
                        <a:rPr lang="en-US" sz="2800"/>
                        <a:t>31.8%</a:t>
                      </a:r>
                    </a:p>
                  </a:txBody>
                  <a:tcPr/>
                </a:tc>
                <a:tc>
                  <a:txBody>
                    <a:bodyPr/>
                    <a:lstStyle/>
                    <a:p>
                      <a:r>
                        <a:rPr lang="en-US" sz="2800"/>
                        <a:t>35.5%</a:t>
                      </a:r>
                    </a:p>
                  </a:txBody>
                  <a:tcPr/>
                </a:tc>
                <a:extLst>
                  <a:ext uri="{0D108BD9-81ED-4DB2-BD59-A6C34878D82A}">
                    <a16:rowId xmlns:a16="http://schemas.microsoft.com/office/drawing/2014/main" val="2300188627"/>
                  </a:ext>
                </a:extLst>
              </a:tr>
              <a:tr h="370840">
                <a:tc>
                  <a:txBody>
                    <a:bodyPr/>
                    <a:lstStyle/>
                    <a:p>
                      <a:r>
                        <a:rPr lang="en-US" sz="2800"/>
                        <a:t>Intervention</a:t>
                      </a:r>
                    </a:p>
                  </a:txBody>
                  <a:tcPr/>
                </a:tc>
                <a:tc>
                  <a:txBody>
                    <a:bodyPr/>
                    <a:lstStyle/>
                    <a:p>
                      <a:r>
                        <a:rPr lang="en-US" sz="2800"/>
                        <a:t>10.5%</a:t>
                      </a:r>
                    </a:p>
                  </a:txBody>
                  <a:tcPr/>
                </a:tc>
                <a:tc>
                  <a:txBody>
                    <a:bodyPr/>
                    <a:lstStyle/>
                    <a:p>
                      <a:r>
                        <a:rPr lang="en-US" sz="2800"/>
                        <a:t>22.2%</a:t>
                      </a:r>
                    </a:p>
                  </a:txBody>
                  <a:tcPr/>
                </a:tc>
                <a:tc>
                  <a:txBody>
                    <a:bodyPr/>
                    <a:lstStyle/>
                    <a:p>
                      <a:r>
                        <a:rPr lang="en-US" sz="2800" dirty="0"/>
                        <a:t>16.2%</a:t>
                      </a:r>
                    </a:p>
                  </a:txBody>
                  <a:tcPr/>
                </a:tc>
                <a:extLst>
                  <a:ext uri="{0D108BD9-81ED-4DB2-BD59-A6C34878D82A}">
                    <a16:rowId xmlns:a16="http://schemas.microsoft.com/office/drawing/2014/main" val="153858851"/>
                  </a:ext>
                </a:extLst>
              </a:tr>
            </a:tbl>
          </a:graphicData>
        </a:graphic>
      </p:graphicFrame>
      <p:sp>
        <p:nvSpPr>
          <p:cNvPr id="13" name="Rectangle 12">
            <a:extLst>
              <a:ext uri="{FF2B5EF4-FFF2-40B4-BE49-F238E27FC236}">
                <a16:creationId xmlns:a16="http://schemas.microsoft.com/office/drawing/2014/main" id="{AE801ADC-BEB6-B945-A23C-959A43E8FFB6}"/>
              </a:ext>
            </a:extLst>
          </p:cNvPr>
          <p:cNvSpPr/>
          <p:nvPr/>
        </p:nvSpPr>
        <p:spPr>
          <a:xfrm>
            <a:off x="263012" y="1313694"/>
            <a:ext cx="6740626" cy="830997"/>
          </a:xfrm>
          <a:prstGeom prst="rect">
            <a:avLst/>
          </a:prstGeom>
        </p:spPr>
        <p:txBody>
          <a:bodyPr wrap="square">
            <a:spAutoFit/>
          </a:bodyPr>
          <a:lstStyle/>
          <a:p>
            <a:pPr fontAlgn="base"/>
            <a:r>
              <a:rPr lang="en-GB" sz="2400" b="1" i="0" u="none" strike="noStrike">
                <a:effectLst/>
                <a:latin typeface="Calibri" panose="020F0502020204030204" pitchFamily="34" charset="0"/>
              </a:rPr>
              <a:t>High blood pressure </a:t>
            </a:r>
            <a:r>
              <a:rPr lang="en-GB" sz="2400">
                <a:latin typeface="Calibri" panose="020F0502020204030204" pitchFamily="34" charset="0"/>
              </a:rPr>
              <a:t>(% with hypertension and increased risk of heart attack or stroke) </a:t>
            </a:r>
            <a:endParaRPr lang="en-GB" sz="2400">
              <a:latin typeface="Arial" panose="020B0604020202020204" pitchFamily="34" charset="0"/>
            </a:endParaRPr>
          </a:p>
        </p:txBody>
      </p:sp>
    </p:spTree>
    <p:extLst>
      <p:ext uri="{BB962C8B-B14F-4D97-AF65-F5344CB8AC3E}">
        <p14:creationId xmlns:p14="http://schemas.microsoft.com/office/powerpoint/2010/main" val="291506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F0A7-51EE-7249-99DF-5A4F302F60A2}"/>
              </a:ext>
            </a:extLst>
          </p:cNvPr>
          <p:cNvSpPr>
            <a:spLocks noGrp="1"/>
          </p:cNvSpPr>
          <p:nvPr>
            <p:ph type="title"/>
          </p:nvPr>
        </p:nvSpPr>
        <p:spPr>
          <a:xfrm>
            <a:off x="-1" y="280271"/>
            <a:ext cx="10688596" cy="753152"/>
          </a:xfrm>
        </p:spPr>
        <p:txBody>
          <a:bodyPr vert="horz" lIns="91440" tIns="45720" rIns="91440" bIns="45720" rtlCol="0" anchor="b">
            <a:normAutofit/>
          </a:bodyPr>
          <a:lstStyle/>
          <a:p>
            <a:pPr algn="ctr"/>
            <a:r>
              <a:rPr lang="en-US" sz="3500" b="1" dirty="0"/>
              <a:t>ANSWERS T</a:t>
            </a:r>
            <a:r>
              <a:rPr lang="en-US" sz="3500" b="1" kern="1200" dirty="0">
                <a:latin typeface="+mj-lt"/>
                <a:ea typeface="+mj-ea"/>
                <a:cs typeface="+mj-cs"/>
              </a:rPr>
              <a:t>he ABC longitudinal study</a:t>
            </a:r>
          </a:p>
        </p:txBody>
      </p:sp>
      <p:sp>
        <p:nvSpPr>
          <p:cNvPr id="3" name="Content Placeholder 2">
            <a:extLst>
              <a:ext uri="{FF2B5EF4-FFF2-40B4-BE49-F238E27FC236}">
                <a16:creationId xmlns:a16="http://schemas.microsoft.com/office/drawing/2014/main" id="{DB29D224-4083-D545-A354-D76C84C304C2}"/>
              </a:ext>
            </a:extLst>
          </p:cNvPr>
          <p:cNvSpPr>
            <a:spLocks noGrp="1"/>
          </p:cNvSpPr>
          <p:nvPr>
            <p:ph idx="1"/>
          </p:nvPr>
        </p:nvSpPr>
        <p:spPr>
          <a:xfrm>
            <a:off x="160638" y="3644364"/>
            <a:ext cx="11754789" cy="2933365"/>
          </a:xfrm>
          <a:noFill/>
        </p:spPr>
        <p:txBody>
          <a:bodyPr vert="horz" lIns="91440" tIns="45720" rIns="91440" bIns="45720" rtlCol="0" anchor="t">
            <a:normAutofit lnSpcReduction="10000"/>
          </a:bodyPr>
          <a:lstStyle/>
          <a:p>
            <a:pPr marL="457200" indent="-457200">
              <a:buFont typeface="+mj-lt"/>
              <a:buAutoNum type="arabicPeriod"/>
            </a:pPr>
            <a:endParaRPr lang="en-US" dirty="0"/>
          </a:p>
          <a:p>
            <a:pPr marL="457200" indent="-457200">
              <a:buAutoNum type="arabicPeriod"/>
            </a:pPr>
            <a:r>
              <a:rPr lang="en-US" dirty="0"/>
              <a:t>Look at the data for males,:</a:t>
            </a:r>
          </a:p>
          <a:p>
            <a:pPr marL="914400" lvl="1" indent="-457200">
              <a:buFont typeface="+mj-lt"/>
              <a:buAutoNum type="alphaLcParenR"/>
            </a:pPr>
            <a:r>
              <a:rPr lang="en-US" dirty="0"/>
              <a:t>does the control group or the intervention group have higher risk of heart attack? </a:t>
            </a:r>
            <a:r>
              <a:rPr lang="en-US" b="1" dirty="0"/>
              <a:t>The control group has a higher risk </a:t>
            </a:r>
          </a:p>
          <a:p>
            <a:pPr marL="914400" lvl="1" indent="-457200">
              <a:buFont typeface="+mj-lt"/>
              <a:buAutoNum type="alphaLcParenR"/>
            </a:pPr>
            <a:r>
              <a:rPr lang="en-US" dirty="0"/>
              <a:t>What is the difference between the % risk?	</a:t>
            </a:r>
            <a:r>
              <a:rPr lang="en-US" b="1" dirty="0"/>
              <a:t>44.4-10.5 = 33.9 %</a:t>
            </a:r>
            <a:r>
              <a:rPr lang="en-US" dirty="0"/>
              <a:t>	</a:t>
            </a:r>
            <a:endParaRPr lang="en-US" dirty="0">
              <a:cs typeface="Calibri"/>
            </a:endParaRPr>
          </a:p>
          <a:p>
            <a:pPr marL="457200" indent="-457200">
              <a:buFont typeface="+mj-lt"/>
              <a:buAutoNum type="arabicPeriod"/>
            </a:pPr>
            <a:r>
              <a:rPr lang="en-US" kern="1200" dirty="0">
                <a:latin typeface="+mn-lt"/>
                <a:ea typeface="+mn-ea"/>
                <a:cs typeface="+mn-cs"/>
              </a:rPr>
              <a:t>What do you think is meant by a longitudinal study?	</a:t>
            </a:r>
            <a:r>
              <a:rPr lang="en-US" b="1" dirty="0"/>
              <a:t>Participants are followed </a:t>
            </a:r>
            <a:r>
              <a:rPr lang="en-US" b="1" u="sng" dirty="0"/>
              <a:t>over time </a:t>
            </a:r>
            <a:r>
              <a:rPr lang="en-US" b="1" dirty="0"/>
              <a:t>with continuous or </a:t>
            </a:r>
            <a:r>
              <a:rPr lang="en-US" b="1" u="sng" dirty="0"/>
              <a:t>repeated measuring</a:t>
            </a:r>
            <a:r>
              <a:rPr lang="en-US" b="1" dirty="0"/>
              <a:t>. </a:t>
            </a:r>
            <a:endParaRPr lang="en-US" b="1" dirty="0">
              <a:cs typeface="Calibri"/>
            </a:endParaRPr>
          </a:p>
          <a:p>
            <a:pPr marL="457200" indent="-457200">
              <a:buFont typeface="+mj-lt"/>
              <a:buAutoNum type="arabicPeriod"/>
            </a:pPr>
            <a:endParaRPr lang="en-US" kern="1200" dirty="0">
              <a:latin typeface="+mn-lt"/>
              <a:cs typeface="Calibri"/>
            </a:endParaRPr>
          </a:p>
          <a:p>
            <a:pPr marL="0" indent="0">
              <a:buNone/>
            </a:pPr>
            <a:endParaRPr lang="en-US" kern="1200" dirty="0">
              <a:latin typeface="+mn-lt"/>
              <a:cs typeface="Calibri"/>
            </a:endParaRPr>
          </a:p>
        </p:txBody>
      </p:sp>
      <p:graphicFrame>
        <p:nvGraphicFramePr>
          <p:cNvPr id="11" name="Table 11">
            <a:extLst>
              <a:ext uri="{FF2B5EF4-FFF2-40B4-BE49-F238E27FC236}">
                <a16:creationId xmlns:a16="http://schemas.microsoft.com/office/drawing/2014/main" id="{28C154BB-328F-B54A-B98F-3B361A0DC4F7}"/>
              </a:ext>
            </a:extLst>
          </p:cNvPr>
          <p:cNvGraphicFramePr>
            <a:graphicFrameLocks noGrp="1"/>
          </p:cNvGraphicFramePr>
          <p:nvPr/>
        </p:nvGraphicFramePr>
        <p:xfrm>
          <a:off x="316157" y="2089884"/>
          <a:ext cx="6740627" cy="1554480"/>
        </p:xfrm>
        <a:graphic>
          <a:graphicData uri="http://schemas.openxmlformats.org/drawingml/2006/table">
            <a:tbl>
              <a:tblPr firstRow="1" bandRow="1">
                <a:tableStyleId>{912C8C85-51F0-491E-9774-3900AFEF0FD7}</a:tableStyleId>
              </a:tblPr>
              <a:tblGrid>
                <a:gridCol w="2108992">
                  <a:extLst>
                    <a:ext uri="{9D8B030D-6E8A-4147-A177-3AD203B41FA5}">
                      <a16:colId xmlns:a16="http://schemas.microsoft.com/office/drawing/2014/main" val="4021260134"/>
                    </a:ext>
                  </a:extLst>
                </a:gridCol>
                <a:gridCol w="1272209">
                  <a:extLst>
                    <a:ext uri="{9D8B030D-6E8A-4147-A177-3AD203B41FA5}">
                      <a16:colId xmlns:a16="http://schemas.microsoft.com/office/drawing/2014/main" val="1905747451"/>
                    </a:ext>
                  </a:extLst>
                </a:gridCol>
                <a:gridCol w="1689652">
                  <a:extLst>
                    <a:ext uri="{9D8B030D-6E8A-4147-A177-3AD203B41FA5}">
                      <a16:colId xmlns:a16="http://schemas.microsoft.com/office/drawing/2014/main" val="1038933167"/>
                    </a:ext>
                  </a:extLst>
                </a:gridCol>
                <a:gridCol w="1669774">
                  <a:extLst>
                    <a:ext uri="{9D8B030D-6E8A-4147-A177-3AD203B41FA5}">
                      <a16:colId xmlns:a16="http://schemas.microsoft.com/office/drawing/2014/main" val="1834799915"/>
                    </a:ext>
                  </a:extLst>
                </a:gridCol>
              </a:tblGrid>
              <a:tr h="370840">
                <a:tc>
                  <a:txBody>
                    <a:bodyPr/>
                    <a:lstStyle/>
                    <a:p>
                      <a:endParaRPr lang="en-US" sz="2800" dirty="0"/>
                    </a:p>
                  </a:txBody>
                  <a:tcPr>
                    <a:solidFill>
                      <a:srgbClr val="ED7D31"/>
                    </a:solidFill>
                  </a:tcPr>
                </a:tc>
                <a:tc>
                  <a:txBody>
                    <a:bodyPr/>
                    <a:lstStyle/>
                    <a:p>
                      <a:r>
                        <a:rPr lang="en-US" sz="2800"/>
                        <a:t>Male</a:t>
                      </a:r>
                    </a:p>
                  </a:txBody>
                  <a:tcPr>
                    <a:solidFill>
                      <a:srgbClr val="ED7D31"/>
                    </a:solidFill>
                  </a:tcPr>
                </a:tc>
                <a:tc>
                  <a:txBody>
                    <a:bodyPr/>
                    <a:lstStyle/>
                    <a:p>
                      <a:r>
                        <a:rPr lang="en-US" sz="2800"/>
                        <a:t>Female</a:t>
                      </a:r>
                    </a:p>
                  </a:txBody>
                  <a:tcPr>
                    <a:solidFill>
                      <a:srgbClr val="ED7D31"/>
                    </a:solidFill>
                  </a:tcPr>
                </a:tc>
                <a:tc>
                  <a:txBody>
                    <a:bodyPr/>
                    <a:lstStyle/>
                    <a:p>
                      <a:r>
                        <a:rPr lang="en-US" sz="2800"/>
                        <a:t>Total</a:t>
                      </a:r>
                    </a:p>
                  </a:txBody>
                  <a:tcPr>
                    <a:solidFill>
                      <a:srgbClr val="ED7D31"/>
                    </a:solidFill>
                  </a:tcPr>
                </a:tc>
                <a:extLst>
                  <a:ext uri="{0D108BD9-81ED-4DB2-BD59-A6C34878D82A}">
                    <a16:rowId xmlns:a16="http://schemas.microsoft.com/office/drawing/2014/main" val="490899049"/>
                  </a:ext>
                </a:extLst>
              </a:tr>
              <a:tr h="370840">
                <a:tc>
                  <a:txBody>
                    <a:bodyPr/>
                    <a:lstStyle/>
                    <a:p>
                      <a:r>
                        <a:rPr lang="en-US" sz="2800"/>
                        <a:t>Control </a:t>
                      </a:r>
                    </a:p>
                  </a:txBody>
                  <a:tcPr>
                    <a:noFill/>
                  </a:tcPr>
                </a:tc>
                <a:tc>
                  <a:txBody>
                    <a:bodyPr/>
                    <a:lstStyle/>
                    <a:p>
                      <a:r>
                        <a:rPr lang="en-US" sz="2800"/>
                        <a:t>44.4%</a:t>
                      </a:r>
                    </a:p>
                  </a:txBody>
                  <a:tcPr/>
                </a:tc>
                <a:tc>
                  <a:txBody>
                    <a:bodyPr/>
                    <a:lstStyle/>
                    <a:p>
                      <a:r>
                        <a:rPr lang="en-US" sz="2800"/>
                        <a:t>31.8%</a:t>
                      </a:r>
                    </a:p>
                  </a:txBody>
                  <a:tcPr/>
                </a:tc>
                <a:tc>
                  <a:txBody>
                    <a:bodyPr/>
                    <a:lstStyle/>
                    <a:p>
                      <a:r>
                        <a:rPr lang="en-US" sz="2800"/>
                        <a:t>35.5%</a:t>
                      </a:r>
                    </a:p>
                  </a:txBody>
                  <a:tcPr/>
                </a:tc>
                <a:extLst>
                  <a:ext uri="{0D108BD9-81ED-4DB2-BD59-A6C34878D82A}">
                    <a16:rowId xmlns:a16="http://schemas.microsoft.com/office/drawing/2014/main" val="2300188627"/>
                  </a:ext>
                </a:extLst>
              </a:tr>
              <a:tr h="370840">
                <a:tc>
                  <a:txBody>
                    <a:bodyPr/>
                    <a:lstStyle/>
                    <a:p>
                      <a:r>
                        <a:rPr lang="en-US" sz="2800"/>
                        <a:t>Intervention</a:t>
                      </a:r>
                    </a:p>
                  </a:txBody>
                  <a:tcPr/>
                </a:tc>
                <a:tc>
                  <a:txBody>
                    <a:bodyPr/>
                    <a:lstStyle/>
                    <a:p>
                      <a:r>
                        <a:rPr lang="en-US" sz="2800"/>
                        <a:t>10.5%</a:t>
                      </a:r>
                    </a:p>
                  </a:txBody>
                  <a:tcPr/>
                </a:tc>
                <a:tc>
                  <a:txBody>
                    <a:bodyPr/>
                    <a:lstStyle/>
                    <a:p>
                      <a:r>
                        <a:rPr lang="en-US" sz="2800"/>
                        <a:t>22.2%</a:t>
                      </a:r>
                    </a:p>
                  </a:txBody>
                  <a:tcPr/>
                </a:tc>
                <a:tc>
                  <a:txBody>
                    <a:bodyPr/>
                    <a:lstStyle/>
                    <a:p>
                      <a:r>
                        <a:rPr lang="en-US" sz="2800" dirty="0"/>
                        <a:t>16.2%</a:t>
                      </a:r>
                    </a:p>
                  </a:txBody>
                  <a:tcPr/>
                </a:tc>
                <a:extLst>
                  <a:ext uri="{0D108BD9-81ED-4DB2-BD59-A6C34878D82A}">
                    <a16:rowId xmlns:a16="http://schemas.microsoft.com/office/drawing/2014/main" val="153858851"/>
                  </a:ext>
                </a:extLst>
              </a:tr>
            </a:tbl>
          </a:graphicData>
        </a:graphic>
      </p:graphicFrame>
      <p:sp>
        <p:nvSpPr>
          <p:cNvPr id="13" name="Rectangle 12">
            <a:extLst>
              <a:ext uri="{FF2B5EF4-FFF2-40B4-BE49-F238E27FC236}">
                <a16:creationId xmlns:a16="http://schemas.microsoft.com/office/drawing/2014/main" id="{AE801ADC-BEB6-B945-A23C-959A43E8FFB6}"/>
              </a:ext>
            </a:extLst>
          </p:cNvPr>
          <p:cNvSpPr/>
          <p:nvPr/>
        </p:nvSpPr>
        <p:spPr>
          <a:xfrm>
            <a:off x="263012" y="1313694"/>
            <a:ext cx="6740626" cy="830997"/>
          </a:xfrm>
          <a:prstGeom prst="rect">
            <a:avLst/>
          </a:prstGeom>
        </p:spPr>
        <p:txBody>
          <a:bodyPr wrap="square">
            <a:spAutoFit/>
          </a:bodyPr>
          <a:lstStyle/>
          <a:p>
            <a:pPr fontAlgn="base"/>
            <a:r>
              <a:rPr lang="en-GB" sz="2400" b="1" i="0" u="none" strike="noStrike">
                <a:effectLst/>
                <a:latin typeface="Calibri" panose="020F0502020204030204" pitchFamily="34" charset="0"/>
              </a:rPr>
              <a:t>High blood pressure </a:t>
            </a:r>
            <a:r>
              <a:rPr lang="en-GB" sz="2400">
                <a:latin typeface="Calibri" panose="020F0502020204030204" pitchFamily="34" charset="0"/>
              </a:rPr>
              <a:t>(% with hypertension and increased risk of heart attack or stroke) </a:t>
            </a:r>
            <a:endParaRPr lang="en-GB" sz="2400">
              <a:latin typeface="Arial" panose="020B0604020202020204" pitchFamily="34" charset="0"/>
            </a:endParaRPr>
          </a:p>
        </p:txBody>
      </p:sp>
    </p:spTree>
    <p:extLst>
      <p:ext uri="{BB962C8B-B14F-4D97-AF65-F5344CB8AC3E}">
        <p14:creationId xmlns:p14="http://schemas.microsoft.com/office/powerpoint/2010/main" val="12471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CEF0A7-51EE-7249-99DF-5A4F302F60A2}"/>
              </a:ext>
            </a:extLst>
          </p:cNvPr>
          <p:cNvSpPr>
            <a:spLocks noGrp="1"/>
          </p:cNvSpPr>
          <p:nvPr>
            <p:ph type="title"/>
          </p:nvPr>
        </p:nvSpPr>
        <p:spPr>
          <a:xfrm>
            <a:off x="-1" y="280271"/>
            <a:ext cx="10688596" cy="753152"/>
          </a:xfrm>
        </p:spPr>
        <p:txBody>
          <a:bodyPr vert="horz" lIns="91440" tIns="45720" rIns="91440" bIns="45720" rtlCol="0" anchor="b">
            <a:normAutofit/>
          </a:bodyPr>
          <a:lstStyle/>
          <a:p>
            <a:pPr algn="ctr"/>
            <a:r>
              <a:rPr lang="en-US" sz="3500" b="1" dirty="0"/>
              <a:t>T</a:t>
            </a:r>
            <a:r>
              <a:rPr lang="en-US" sz="3500" b="1" kern="1200" dirty="0">
                <a:latin typeface="+mj-lt"/>
                <a:ea typeface="+mj-ea"/>
                <a:cs typeface="+mj-cs"/>
              </a:rPr>
              <a:t>he ABC longitudinal study</a:t>
            </a:r>
            <a:r>
              <a:rPr lang="en-US" sz="3500" b="1" dirty="0"/>
              <a:t> – an example of the evidence</a:t>
            </a:r>
            <a:endParaRPr lang="en-US" sz="3500" b="1" kern="1200" dirty="0">
              <a:latin typeface="+mj-lt"/>
              <a:ea typeface="+mj-ea"/>
              <a:cs typeface="+mj-cs"/>
            </a:endParaRPr>
          </a:p>
        </p:txBody>
      </p:sp>
      <p:sp>
        <p:nvSpPr>
          <p:cNvPr id="3" name="Content Placeholder 2">
            <a:extLst>
              <a:ext uri="{FF2B5EF4-FFF2-40B4-BE49-F238E27FC236}">
                <a16:creationId xmlns:a16="http://schemas.microsoft.com/office/drawing/2014/main" id="{DB29D224-4083-D545-A354-D76C84C304C2}"/>
              </a:ext>
            </a:extLst>
          </p:cNvPr>
          <p:cNvSpPr>
            <a:spLocks noGrp="1"/>
          </p:cNvSpPr>
          <p:nvPr>
            <p:ph idx="1"/>
          </p:nvPr>
        </p:nvSpPr>
        <p:spPr>
          <a:xfrm>
            <a:off x="7215352" y="1174638"/>
            <a:ext cx="4700075" cy="4156005"/>
          </a:xfrm>
          <a:solidFill>
            <a:srgbClr val="ED7D31"/>
          </a:solidFill>
        </p:spPr>
        <p:txBody>
          <a:bodyPr vert="horz" lIns="91440" tIns="45720" rIns="91440" bIns="45720" rtlCol="0" anchor="t">
            <a:normAutofit lnSpcReduction="10000"/>
          </a:bodyPr>
          <a:lstStyle/>
          <a:p>
            <a:pPr marL="457200" indent="-457200">
              <a:buFont typeface="+mj-lt"/>
              <a:buAutoNum type="arabicPeriod"/>
            </a:pPr>
            <a:endParaRPr lang="en-US" dirty="0">
              <a:solidFill>
                <a:schemeClr val="bg1"/>
              </a:solidFill>
            </a:endParaRPr>
          </a:p>
          <a:p>
            <a:pPr marL="457200" indent="-457200">
              <a:buAutoNum type="arabicPeriod"/>
            </a:pPr>
            <a:r>
              <a:rPr lang="en-US" kern="1200" dirty="0">
                <a:solidFill>
                  <a:schemeClr val="bg1"/>
                </a:solidFill>
                <a:latin typeface="+mn-lt"/>
                <a:ea typeface="+mn-ea"/>
                <a:cs typeface="+mn-cs"/>
              </a:rPr>
              <a:t>What do the results tell you about the impact </a:t>
            </a:r>
            <a:r>
              <a:rPr lang="en-US" dirty="0">
                <a:solidFill>
                  <a:schemeClr val="bg1"/>
                </a:solidFill>
              </a:rPr>
              <a:t>of early years on adult health?		</a:t>
            </a:r>
            <a:endParaRPr lang="en-US" dirty="0">
              <a:solidFill>
                <a:schemeClr val="bg1"/>
              </a:solidFill>
              <a:cs typeface="Calibri"/>
            </a:endParaRPr>
          </a:p>
          <a:p>
            <a:pPr marL="457200" indent="-457200">
              <a:buFont typeface="+mj-lt"/>
              <a:buAutoNum type="arabicPeriod"/>
            </a:pPr>
            <a:r>
              <a:rPr lang="en-US" kern="1200" dirty="0">
                <a:solidFill>
                  <a:schemeClr val="bg1"/>
                </a:solidFill>
                <a:latin typeface="+mn-lt"/>
                <a:ea typeface="+mn-ea"/>
                <a:cs typeface="+mn-cs"/>
              </a:rPr>
              <a:t>What do you think is meant by a longitudinal study?	</a:t>
            </a:r>
            <a:endParaRPr lang="en-US" kern="1200" dirty="0">
              <a:solidFill>
                <a:schemeClr val="bg1"/>
              </a:solidFill>
              <a:latin typeface="+mn-lt"/>
              <a:cs typeface="Calibri"/>
            </a:endParaRPr>
          </a:p>
          <a:p>
            <a:pPr marL="457200" indent="-457200">
              <a:buFont typeface="+mj-lt"/>
              <a:buAutoNum type="arabicPeriod"/>
            </a:pPr>
            <a:r>
              <a:rPr lang="en-US" kern="1200" dirty="0">
                <a:solidFill>
                  <a:schemeClr val="bg1"/>
                </a:solidFill>
                <a:latin typeface="+mn-lt"/>
                <a:ea typeface="+mn-ea"/>
                <a:cs typeface="+mn-cs"/>
              </a:rPr>
              <a:t>What is a control?		</a:t>
            </a:r>
            <a:endParaRPr lang="en-US" kern="1200" dirty="0">
              <a:solidFill>
                <a:schemeClr val="bg1"/>
              </a:solidFill>
              <a:latin typeface="+mn-lt"/>
              <a:cs typeface="Calibri"/>
            </a:endParaRPr>
          </a:p>
        </p:txBody>
      </p:sp>
      <p:sp>
        <p:nvSpPr>
          <p:cNvPr id="5" name="TextBox 4">
            <a:extLst>
              <a:ext uri="{FF2B5EF4-FFF2-40B4-BE49-F238E27FC236}">
                <a16:creationId xmlns:a16="http://schemas.microsoft.com/office/drawing/2014/main" id="{154D33C3-B556-844F-9517-35B6AB6DA30D}"/>
              </a:ext>
            </a:extLst>
          </p:cNvPr>
          <p:cNvSpPr txBox="1"/>
          <p:nvPr/>
        </p:nvSpPr>
        <p:spPr>
          <a:xfrm>
            <a:off x="127818" y="4089648"/>
            <a:ext cx="6774426" cy="3077766"/>
          </a:xfrm>
          <a:prstGeom prst="rect">
            <a:avLst/>
          </a:prstGeom>
          <a:noFill/>
        </p:spPr>
        <p:txBody>
          <a:bodyPr wrap="square" rtlCol="0">
            <a:spAutoFit/>
          </a:bodyPr>
          <a:lstStyle/>
          <a:p>
            <a:r>
              <a:rPr lang="en-US" sz="2200" b="1" dirty="0"/>
              <a:t>Control</a:t>
            </a:r>
            <a:r>
              <a:rPr lang="en-US" sz="2200" dirty="0"/>
              <a:t> = no intervention</a:t>
            </a:r>
          </a:p>
          <a:p>
            <a:r>
              <a:rPr lang="en-US" sz="2200" dirty="0"/>
              <a:t>I</a:t>
            </a:r>
            <a:r>
              <a:rPr lang="en-US" sz="2200" b="1" dirty="0"/>
              <a:t>ntervention</a:t>
            </a:r>
            <a:r>
              <a:rPr lang="en-US" sz="2200" dirty="0"/>
              <a:t> = </a:t>
            </a:r>
            <a:r>
              <a:rPr lang="en-GB" sz="2200" dirty="0"/>
              <a:t>a childcare programme (8 weeks post birth until school), including: education, games, one-on-one caregiver attention, health care and nutrition. </a:t>
            </a:r>
          </a:p>
          <a:p>
            <a:endParaRPr lang="en-GB" sz="2200" dirty="0"/>
          </a:p>
          <a:p>
            <a:endParaRPr lang="en-GB" sz="2200" dirty="0"/>
          </a:p>
          <a:p>
            <a:endParaRPr lang="en-GB" sz="2000" dirty="0"/>
          </a:p>
          <a:p>
            <a:r>
              <a:rPr lang="en-GB" sz="2200" b="1" dirty="0"/>
              <a:t>Measures taken at age 35. </a:t>
            </a:r>
          </a:p>
          <a:p>
            <a:endParaRPr lang="en-US" sz="2000" dirty="0"/>
          </a:p>
        </p:txBody>
      </p:sp>
      <p:sp>
        <p:nvSpPr>
          <p:cNvPr id="6" name="TextBox 5">
            <a:extLst>
              <a:ext uri="{FF2B5EF4-FFF2-40B4-BE49-F238E27FC236}">
                <a16:creationId xmlns:a16="http://schemas.microsoft.com/office/drawing/2014/main" id="{7B0B1AD6-4114-0B44-BE5C-7C05C86B4680}"/>
              </a:ext>
            </a:extLst>
          </p:cNvPr>
          <p:cNvSpPr txBox="1"/>
          <p:nvPr/>
        </p:nvSpPr>
        <p:spPr>
          <a:xfrm>
            <a:off x="3856383" y="6515923"/>
            <a:ext cx="8335617" cy="369332"/>
          </a:xfrm>
          <a:prstGeom prst="rect">
            <a:avLst/>
          </a:prstGeom>
          <a:noFill/>
        </p:spPr>
        <p:txBody>
          <a:bodyPr wrap="square" lIns="91440" tIns="45720" rIns="91440" bIns="45720" rtlCol="0" anchor="t">
            <a:spAutoFit/>
          </a:bodyPr>
          <a:lstStyle/>
          <a:p>
            <a:r>
              <a:rPr lang="en-US" b="1" dirty="0"/>
              <a:t>Source: </a:t>
            </a:r>
            <a:r>
              <a:rPr lang="en-US" dirty="0"/>
              <a:t>Campbell </a:t>
            </a:r>
            <a:r>
              <a:rPr lang="en-US" i="1" dirty="0"/>
              <a:t>et al.</a:t>
            </a:r>
            <a:r>
              <a:rPr lang="en-US" dirty="0"/>
              <a:t> </a:t>
            </a:r>
            <a:r>
              <a:rPr lang="en-GB" i="1" dirty="0"/>
              <a:t>Science </a:t>
            </a:r>
            <a:r>
              <a:rPr lang="en-GB" dirty="0"/>
              <a:t> 28 Mar 2014: Vol. 343, Issue 6178, pp. 1478-1485</a:t>
            </a:r>
            <a:endParaRPr lang="en-US" dirty="0"/>
          </a:p>
        </p:txBody>
      </p:sp>
      <p:graphicFrame>
        <p:nvGraphicFramePr>
          <p:cNvPr id="11" name="Table 11">
            <a:extLst>
              <a:ext uri="{FF2B5EF4-FFF2-40B4-BE49-F238E27FC236}">
                <a16:creationId xmlns:a16="http://schemas.microsoft.com/office/drawing/2014/main" id="{28C154BB-328F-B54A-B98F-3B361A0DC4F7}"/>
              </a:ext>
            </a:extLst>
          </p:cNvPr>
          <p:cNvGraphicFramePr>
            <a:graphicFrameLocks noGrp="1"/>
          </p:cNvGraphicFramePr>
          <p:nvPr>
            <p:extLst>
              <p:ext uri="{D42A27DB-BD31-4B8C-83A1-F6EECF244321}">
                <p14:modId xmlns:p14="http://schemas.microsoft.com/office/powerpoint/2010/main" val="549999269"/>
              </p:ext>
            </p:extLst>
          </p:nvPr>
        </p:nvGraphicFramePr>
        <p:xfrm>
          <a:off x="316157" y="2089884"/>
          <a:ext cx="6740627" cy="1554480"/>
        </p:xfrm>
        <a:graphic>
          <a:graphicData uri="http://schemas.openxmlformats.org/drawingml/2006/table">
            <a:tbl>
              <a:tblPr firstRow="1" bandRow="1">
                <a:tableStyleId>{912C8C85-51F0-491E-9774-3900AFEF0FD7}</a:tableStyleId>
              </a:tblPr>
              <a:tblGrid>
                <a:gridCol w="2108992">
                  <a:extLst>
                    <a:ext uri="{9D8B030D-6E8A-4147-A177-3AD203B41FA5}">
                      <a16:colId xmlns:a16="http://schemas.microsoft.com/office/drawing/2014/main" val="4021260134"/>
                    </a:ext>
                  </a:extLst>
                </a:gridCol>
                <a:gridCol w="1272209">
                  <a:extLst>
                    <a:ext uri="{9D8B030D-6E8A-4147-A177-3AD203B41FA5}">
                      <a16:colId xmlns:a16="http://schemas.microsoft.com/office/drawing/2014/main" val="1905747451"/>
                    </a:ext>
                  </a:extLst>
                </a:gridCol>
                <a:gridCol w="1689652">
                  <a:extLst>
                    <a:ext uri="{9D8B030D-6E8A-4147-A177-3AD203B41FA5}">
                      <a16:colId xmlns:a16="http://schemas.microsoft.com/office/drawing/2014/main" val="1038933167"/>
                    </a:ext>
                  </a:extLst>
                </a:gridCol>
                <a:gridCol w="1669774">
                  <a:extLst>
                    <a:ext uri="{9D8B030D-6E8A-4147-A177-3AD203B41FA5}">
                      <a16:colId xmlns:a16="http://schemas.microsoft.com/office/drawing/2014/main" val="1834799915"/>
                    </a:ext>
                  </a:extLst>
                </a:gridCol>
              </a:tblGrid>
              <a:tr h="370840">
                <a:tc>
                  <a:txBody>
                    <a:bodyPr/>
                    <a:lstStyle/>
                    <a:p>
                      <a:endParaRPr lang="en-US" sz="2800" dirty="0"/>
                    </a:p>
                  </a:txBody>
                  <a:tcPr>
                    <a:solidFill>
                      <a:srgbClr val="ED7D31"/>
                    </a:solidFill>
                  </a:tcPr>
                </a:tc>
                <a:tc>
                  <a:txBody>
                    <a:bodyPr/>
                    <a:lstStyle/>
                    <a:p>
                      <a:r>
                        <a:rPr lang="en-US" sz="2800"/>
                        <a:t>Male</a:t>
                      </a:r>
                    </a:p>
                  </a:txBody>
                  <a:tcPr>
                    <a:solidFill>
                      <a:srgbClr val="ED7D31"/>
                    </a:solidFill>
                  </a:tcPr>
                </a:tc>
                <a:tc>
                  <a:txBody>
                    <a:bodyPr/>
                    <a:lstStyle/>
                    <a:p>
                      <a:r>
                        <a:rPr lang="en-US" sz="2800"/>
                        <a:t>Female</a:t>
                      </a:r>
                    </a:p>
                  </a:txBody>
                  <a:tcPr>
                    <a:solidFill>
                      <a:srgbClr val="ED7D31"/>
                    </a:solidFill>
                  </a:tcPr>
                </a:tc>
                <a:tc>
                  <a:txBody>
                    <a:bodyPr/>
                    <a:lstStyle/>
                    <a:p>
                      <a:r>
                        <a:rPr lang="en-US" sz="2800"/>
                        <a:t>Total</a:t>
                      </a:r>
                    </a:p>
                  </a:txBody>
                  <a:tcPr>
                    <a:solidFill>
                      <a:srgbClr val="ED7D31"/>
                    </a:solidFill>
                  </a:tcPr>
                </a:tc>
                <a:extLst>
                  <a:ext uri="{0D108BD9-81ED-4DB2-BD59-A6C34878D82A}">
                    <a16:rowId xmlns:a16="http://schemas.microsoft.com/office/drawing/2014/main" val="490899049"/>
                  </a:ext>
                </a:extLst>
              </a:tr>
              <a:tr h="370840">
                <a:tc>
                  <a:txBody>
                    <a:bodyPr/>
                    <a:lstStyle/>
                    <a:p>
                      <a:r>
                        <a:rPr lang="en-US" sz="2800"/>
                        <a:t>Control </a:t>
                      </a:r>
                    </a:p>
                  </a:txBody>
                  <a:tcPr>
                    <a:noFill/>
                  </a:tcPr>
                </a:tc>
                <a:tc>
                  <a:txBody>
                    <a:bodyPr/>
                    <a:lstStyle/>
                    <a:p>
                      <a:r>
                        <a:rPr lang="en-US" sz="2800"/>
                        <a:t>44.4%</a:t>
                      </a:r>
                    </a:p>
                  </a:txBody>
                  <a:tcPr/>
                </a:tc>
                <a:tc>
                  <a:txBody>
                    <a:bodyPr/>
                    <a:lstStyle/>
                    <a:p>
                      <a:r>
                        <a:rPr lang="en-US" sz="2800"/>
                        <a:t>31.8%</a:t>
                      </a:r>
                    </a:p>
                  </a:txBody>
                  <a:tcPr/>
                </a:tc>
                <a:tc>
                  <a:txBody>
                    <a:bodyPr/>
                    <a:lstStyle/>
                    <a:p>
                      <a:r>
                        <a:rPr lang="en-US" sz="2800"/>
                        <a:t>35.5%</a:t>
                      </a:r>
                    </a:p>
                  </a:txBody>
                  <a:tcPr/>
                </a:tc>
                <a:extLst>
                  <a:ext uri="{0D108BD9-81ED-4DB2-BD59-A6C34878D82A}">
                    <a16:rowId xmlns:a16="http://schemas.microsoft.com/office/drawing/2014/main" val="2300188627"/>
                  </a:ext>
                </a:extLst>
              </a:tr>
              <a:tr h="370840">
                <a:tc>
                  <a:txBody>
                    <a:bodyPr/>
                    <a:lstStyle/>
                    <a:p>
                      <a:r>
                        <a:rPr lang="en-US" sz="2800"/>
                        <a:t>Intervention</a:t>
                      </a:r>
                    </a:p>
                  </a:txBody>
                  <a:tcPr/>
                </a:tc>
                <a:tc>
                  <a:txBody>
                    <a:bodyPr/>
                    <a:lstStyle/>
                    <a:p>
                      <a:r>
                        <a:rPr lang="en-US" sz="2800"/>
                        <a:t>10.5%</a:t>
                      </a:r>
                    </a:p>
                  </a:txBody>
                  <a:tcPr/>
                </a:tc>
                <a:tc>
                  <a:txBody>
                    <a:bodyPr/>
                    <a:lstStyle/>
                    <a:p>
                      <a:r>
                        <a:rPr lang="en-US" sz="2800"/>
                        <a:t>22.2%</a:t>
                      </a:r>
                    </a:p>
                  </a:txBody>
                  <a:tcPr/>
                </a:tc>
                <a:tc>
                  <a:txBody>
                    <a:bodyPr/>
                    <a:lstStyle/>
                    <a:p>
                      <a:r>
                        <a:rPr lang="en-US" sz="2800" dirty="0"/>
                        <a:t>16.2%</a:t>
                      </a:r>
                    </a:p>
                  </a:txBody>
                  <a:tcPr/>
                </a:tc>
                <a:extLst>
                  <a:ext uri="{0D108BD9-81ED-4DB2-BD59-A6C34878D82A}">
                    <a16:rowId xmlns:a16="http://schemas.microsoft.com/office/drawing/2014/main" val="153858851"/>
                  </a:ext>
                </a:extLst>
              </a:tr>
            </a:tbl>
          </a:graphicData>
        </a:graphic>
      </p:graphicFrame>
      <p:sp>
        <p:nvSpPr>
          <p:cNvPr id="13" name="Rectangle 12">
            <a:extLst>
              <a:ext uri="{FF2B5EF4-FFF2-40B4-BE49-F238E27FC236}">
                <a16:creationId xmlns:a16="http://schemas.microsoft.com/office/drawing/2014/main" id="{AE801ADC-BEB6-B945-A23C-959A43E8FFB6}"/>
              </a:ext>
            </a:extLst>
          </p:cNvPr>
          <p:cNvSpPr/>
          <p:nvPr/>
        </p:nvSpPr>
        <p:spPr>
          <a:xfrm>
            <a:off x="263012" y="1313694"/>
            <a:ext cx="6740626" cy="830997"/>
          </a:xfrm>
          <a:prstGeom prst="rect">
            <a:avLst/>
          </a:prstGeom>
        </p:spPr>
        <p:txBody>
          <a:bodyPr wrap="square">
            <a:spAutoFit/>
          </a:bodyPr>
          <a:lstStyle/>
          <a:p>
            <a:pPr fontAlgn="base"/>
            <a:r>
              <a:rPr lang="en-GB" sz="2400" b="1" i="0" u="none" strike="noStrike">
                <a:effectLst/>
                <a:latin typeface="Calibri" panose="020F0502020204030204" pitchFamily="34" charset="0"/>
              </a:rPr>
              <a:t>High blood pressure </a:t>
            </a:r>
            <a:r>
              <a:rPr lang="en-GB" sz="2400">
                <a:latin typeface="Calibri" panose="020F0502020204030204" pitchFamily="34" charset="0"/>
              </a:rPr>
              <a:t>(% with hypertension and increased risk of heart attack or stroke) </a:t>
            </a:r>
            <a:endParaRPr lang="en-GB" sz="2400">
              <a:latin typeface="Arial" panose="020B0604020202020204" pitchFamily="34" charset="0"/>
            </a:endParaRPr>
          </a:p>
        </p:txBody>
      </p:sp>
    </p:spTree>
    <p:extLst>
      <p:ext uri="{BB962C8B-B14F-4D97-AF65-F5344CB8AC3E}">
        <p14:creationId xmlns:p14="http://schemas.microsoft.com/office/powerpoint/2010/main" val="30452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F0A7-51EE-7249-99DF-5A4F302F60A2}"/>
              </a:ext>
            </a:extLst>
          </p:cNvPr>
          <p:cNvSpPr>
            <a:spLocks noGrp="1"/>
          </p:cNvSpPr>
          <p:nvPr>
            <p:ph type="title"/>
          </p:nvPr>
        </p:nvSpPr>
        <p:spPr>
          <a:xfrm>
            <a:off x="316157" y="-68431"/>
            <a:ext cx="8920518" cy="753152"/>
          </a:xfrm>
        </p:spPr>
        <p:txBody>
          <a:bodyPr vert="horz" lIns="91440" tIns="45720" rIns="91440" bIns="45720" rtlCol="0" anchor="b">
            <a:normAutofit/>
          </a:bodyPr>
          <a:lstStyle/>
          <a:p>
            <a:pPr algn="ctr"/>
            <a:r>
              <a:rPr lang="en-US" sz="3500" b="1"/>
              <a:t>T</a:t>
            </a:r>
            <a:r>
              <a:rPr lang="en-US" sz="3500" b="1" kern="1200">
                <a:latin typeface="+mj-lt"/>
                <a:ea typeface="+mj-ea"/>
                <a:cs typeface="+mj-cs"/>
              </a:rPr>
              <a:t>he ABC longitudinal study</a:t>
            </a:r>
            <a:r>
              <a:rPr lang="en-US" sz="3500" b="1"/>
              <a:t> – some of the data </a:t>
            </a:r>
            <a:endParaRPr lang="en-US" sz="3500" b="1" kern="1200">
              <a:latin typeface="+mj-lt"/>
              <a:ea typeface="+mj-ea"/>
              <a:cs typeface="+mj-cs"/>
            </a:endParaRPr>
          </a:p>
        </p:txBody>
      </p:sp>
      <p:sp>
        <p:nvSpPr>
          <p:cNvPr id="3" name="Content Placeholder 2">
            <a:extLst>
              <a:ext uri="{FF2B5EF4-FFF2-40B4-BE49-F238E27FC236}">
                <a16:creationId xmlns:a16="http://schemas.microsoft.com/office/drawing/2014/main" id="{DB29D224-4083-D545-A354-D76C84C304C2}"/>
              </a:ext>
            </a:extLst>
          </p:cNvPr>
          <p:cNvSpPr>
            <a:spLocks noGrp="1"/>
          </p:cNvSpPr>
          <p:nvPr>
            <p:ph idx="1"/>
          </p:nvPr>
        </p:nvSpPr>
        <p:spPr>
          <a:xfrm>
            <a:off x="41644" y="2881082"/>
            <a:ext cx="11915427" cy="3962604"/>
          </a:xfrm>
          <a:noFill/>
        </p:spPr>
        <p:txBody>
          <a:bodyPr vert="horz" lIns="91440" tIns="45720" rIns="91440" bIns="45720" rtlCol="0" anchor="t">
            <a:normAutofit fontScale="92500" lnSpcReduction="10000"/>
          </a:bodyPr>
          <a:lstStyle/>
          <a:p>
            <a:pPr marL="457200" indent="-457200">
              <a:buFont typeface="+mj-lt"/>
              <a:buAutoNum type="arabicPeriod"/>
            </a:pPr>
            <a:endParaRPr lang="en-US" sz="2000" dirty="0"/>
          </a:p>
          <a:p>
            <a:pPr marL="0" indent="0">
              <a:buNone/>
            </a:pPr>
            <a:r>
              <a:rPr lang="en-US" sz="2000" kern="1200" dirty="0">
                <a:latin typeface="+mn-lt"/>
                <a:ea typeface="+mn-ea"/>
                <a:cs typeface="+mn-cs"/>
              </a:rPr>
              <a:t>1. What do the results tell you about the impact </a:t>
            </a:r>
            <a:r>
              <a:rPr lang="en-US" sz="2000" dirty="0"/>
              <a:t>of early years on adult health?</a:t>
            </a:r>
          </a:p>
          <a:p>
            <a:pPr marL="0" indent="0">
              <a:buNone/>
            </a:pPr>
            <a:r>
              <a:rPr lang="en-US" sz="2400" dirty="0"/>
              <a:t>Individuals who had the intervention were less likely to have high blood pressure and therefore had a lower risk of heart attack or stroke (16.2% compared to 35.5% at age 35). This effect was particularly strong in males – 44.4% of the population at risk of high blood temperature compare to 10.5% for males who had the intervention. 	</a:t>
            </a:r>
            <a:r>
              <a:rPr lang="en-US" sz="2000" dirty="0"/>
              <a:t>	</a:t>
            </a:r>
            <a:endParaRPr lang="en-US" sz="2000" dirty="0">
              <a:cs typeface="Calibri"/>
            </a:endParaRPr>
          </a:p>
          <a:p>
            <a:pPr marL="0" indent="0">
              <a:buNone/>
            </a:pPr>
            <a:r>
              <a:rPr lang="en-US" sz="2000" kern="1200" dirty="0">
                <a:latin typeface="+mn-lt"/>
                <a:ea typeface="+mn-ea"/>
                <a:cs typeface="+mn-cs"/>
              </a:rPr>
              <a:t>2. What do you think is meant by a longitudinal study?	</a:t>
            </a:r>
          </a:p>
          <a:p>
            <a:pPr marL="0" indent="0">
              <a:buNone/>
            </a:pPr>
            <a:r>
              <a:rPr lang="en-US" sz="2400" dirty="0"/>
              <a:t>Participants are followed over time with continuous or repeated measuring. </a:t>
            </a:r>
            <a:endParaRPr lang="en-US" sz="2400" kern="1200" dirty="0">
              <a:latin typeface="+mn-lt"/>
              <a:cs typeface="Calibri"/>
            </a:endParaRPr>
          </a:p>
          <a:p>
            <a:pPr marL="0" indent="0">
              <a:buNone/>
            </a:pPr>
            <a:r>
              <a:rPr lang="en-US" sz="2000" kern="1200" dirty="0">
                <a:latin typeface="+mn-lt"/>
                <a:ea typeface="+mn-ea"/>
                <a:cs typeface="+mn-cs"/>
              </a:rPr>
              <a:t>3. What is a control?</a:t>
            </a:r>
          </a:p>
          <a:p>
            <a:pPr marL="0" indent="0">
              <a:buNone/>
            </a:pPr>
            <a:r>
              <a:rPr lang="en-US" sz="2400" kern="1200" dirty="0">
                <a:latin typeface="+mn-lt"/>
                <a:ea typeface="+mn-ea"/>
                <a:cs typeface="+mn-cs"/>
              </a:rPr>
              <a:t>The control group is a group of similar participants who are not exposed to the intervention. They are compared to the intervention group to see if there is a difference resulting from the intervention.  </a:t>
            </a:r>
            <a:r>
              <a:rPr lang="en-US" sz="2000" kern="1200" dirty="0">
                <a:latin typeface="+mn-lt"/>
                <a:ea typeface="+mn-ea"/>
                <a:cs typeface="+mn-cs"/>
              </a:rPr>
              <a:t>		</a:t>
            </a:r>
            <a:endParaRPr lang="en-US" sz="2000" kern="1200" dirty="0">
              <a:latin typeface="+mn-lt"/>
              <a:cs typeface="Calibri"/>
            </a:endParaRPr>
          </a:p>
        </p:txBody>
      </p:sp>
      <p:graphicFrame>
        <p:nvGraphicFramePr>
          <p:cNvPr id="11" name="Table 11">
            <a:extLst>
              <a:ext uri="{FF2B5EF4-FFF2-40B4-BE49-F238E27FC236}">
                <a16:creationId xmlns:a16="http://schemas.microsoft.com/office/drawing/2014/main" id="{28C154BB-328F-B54A-B98F-3B361A0DC4F7}"/>
              </a:ext>
            </a:extLst>
          </p:cNvPr>
          <p:cNvGraphicFramePr>
            <a:graphicFrameLocks noGrp="1"/>
          </p:cNvGraphicFramePr>
          <p:nvPr/>
        </p:nvGraphicFramePr>
        <p:xfrm>
          <a:off x="-6098" y="1509481"/>
          <a:ext cx="6394541" cy="1371600"/>
        </p:xfrm>
        <a:graphic>
          <a:graphicData uri="http://schemas.openxmlformats.org/drawingml/2006/table">
            <a:tbl>
              <a:tblPr firstRow="1" bandRow="1">
                <a:tableStyleId>{912C8C85-51F0-491E-9774-3900AFEF0FD7}</a:tableStyleId>
              </a:tblPr>
              <a:tblGrid>
                <a:gridCol w="2000709">
                  <a:extLst>
                    <a:ext uri="{9D8B030D-6E8A-4147-A177-3AD203B41FA5}">
                      <a16:colId xmlns:a16="http://schemas.microsoft.com/office/drawing/2014/main" val="4021260134"/>
                    </a:ext>
                  </a:extLst>
                </a:gridCol>
                <a:gridCol w="1206890">
                  <a:extLst>
                    <a:ext uri="{9D8B030D-6E8A-4147-A177-3AD203B41FA5}">
                      <a16:colId xmlns:a16="http://schemas.microsoft.com/office/drawing/2014/main" val="1905747451"/>
                    </a:ext>
                  </a:extLst>
                </a:gridCol>
                <a:gridCol w="1602899">
                  <a:extLst>
                    <a:ext uri="{9D8B030D-6E8A-4147-A177-3AD203B41FA5}">
                      <a16:colId xmlns:a16="http://schemas.microsoft.com/office/drawing/2014/main" val="1038933167"/>
                    </a:ext>
                  </a:extLst>
                </a:gridCol>
                <a:gridCol w="1584043">
                  <a:extLst>
                    <a:ext uri="{9D8B030D-6E8A-4147-A177-3AD203B41FA5}">
                      <a16:colId xmlns:a16="http://schemas.microsoft.com/office/drawing/2014/main" val="1834799915"/>
                    </a:ext>
                  </a:extLst>
                </a:gridCol>
              </a:tblGrid>
              <a:tr h="448791">
                <a:tc>
                  <a:txBody>
                    <a:bodyPr/>
                    <a:lstStyle/>
                    <a:p>
                      <a:endParaRPr lang="en-US" sz="2400"/>
                    </a:p>
                  </a:txBody>
                  <a:tcPr>
                    <a:solidFill>
                      <a:srgbClr val="ED7D31"/>
                    </a:solidFill>
                  </a:tcPr>
                </a:tc>
                <a:tc>
                  <a:txBody>
                    <a:bodyPr/>
                    <a:lstStyle/>
                    <a:p>
                      <a:r>
                        <a:rPr lang="en-US" sz="2400"/>
                        <a:t>Male</a:t>
                      </a:r>
                    </a:p>
                  </a:txBody>
                  <a:tcPr>
                    <a:solidFill>
                      <a:srgbClr val="ED7D31"/>
                    </a:solidFill>
                  </a:tcPr>
                </a:tc>
                <a:tc>
                  <a:txBody>
                    <a:bodyPr/>
                    <a:lstStyle/>
                    <a:p>
                      <a:r>
                        <a:rPr lang="en-US" sz="2400" dirty="0"/>
                        <a:t>Female</a:t>
                      </a:r>
                    </a:p>
                  </a:txBody>
                  <a:tcPr>
                    <a:solidFill>
                      <a:srgbClr val="ED7D31"/>
                    </a:solidFill>
                  </a:tcPr>
                </a:tc>
                <a:tc>
                  <a:txBody>
                    <a:bodyPr/>
                    <a:lstStyle/>
                    <a:p>
                      <a:r>
                        <a:rPr lang="en-US" sz="2400"/>
                        <a:t>Total</a:t>
                      </a:r>
                    </a:p>
                  </a:txBody>
                  <a:tcPr>
                    <a:solidFill>
                      <a:srgbClr val="ED7D31"/>
                    </a:solidFill>
                  </a:tcPr>
                </a:tc>
                <a:extLst>
                  <a:ext uri="{0D108BD9-81ED-4DB2-BD59-A6C34878D82A}">
                    <a16:rowId xmlns:a16="http://schemas.microsoft.com/office/drawing/2014/main" val="490899049"/>
                  </a:ext>
                </a:extLst>
              </a:tr>
              <a:tr h="448791">
                <a:tc>
                  <a:txBody>
                    <a:bodyPr/>
                    <a:lstStyle/>
                    <a:p>
                      <a:r>
                        <a:rPr lang="en-US" sz="2400"/>
                        <a:t>Control </a:t>
                      </a:r>
                    </a:p>
                  </a:txBody>
                  <a:tcPr>
                    <a:noFill/>
                  </a:tcPr>
                </a:tc>
                <a:tc>
                  <a:txBody>
                    <a:bodyPr/>
                    <a:lstStyle/>
                    <a:p>
                      <a:r>
                        <a:rPr lang="en-US" sz="2400"/>
                        <a:t>44.4%</a:t>
                      </a:r>
                    </a:p>
                  </a:txBody>
                  <a:tcPr/>
                </a:tc>
                <a:tc>
                  <a:txBody>
                    <a:bodyPr/>
                    <a:lstStyle/>
                    <a:p>
                      <a:r>
                        <a:rPr lang="en-US" sz="2400"/>
                        <a:t>31.8%</a:t>
                      </a:r>
                    </a:p>
                  </a:txBody>
                  <a:tcPr/>
                </a:tc>
                <a:tc>
                  <a:txBody>
                    <a:bodyPr/>
                    <a:lstStyle/>
                    <a:p>
                      <a:r>
                        <a:rPr lang="en-US" sz="2400"/>
                        <a:t>35.5%</a:t>
                      </a:r>
                    </a:p>
                  </a:txBody>
                  <a:tcPr/>
                </a:tc>
                <a:extLst>
                  <a:ext uri="{0D108BD9-81ED-4DB2-BD59-A6C34878D82A}">
                    <a16:rowId xmlns:a16="http://schemas.microsoft.com/office/drawing/2014/main" val="2300188627"/>
                  </a:ext>
                </a:extLst>
              </a:tr>
              <a:tr h="448791">
                <a:tc>
                  <a:txBody>
                    <a:bodyPr/>
                    <a:lstStyle/>
                    <a:p>
                      <a:r>
                        <a:rPr lang="en-US" sz="2400"/>
                        <a:t>Intervention</a:t>
                      </a:r>
                    </a:p>
                  </a:txBody>
                  <a:tcPr/>
                </a:tc>
                <a:tc>
                  <a:txBody>
                    <a:bodyPr/>
                    <a:lstStyle/>
                    <a:p>
                      <a:r>
                        <a:rPr lang="en-US" sz="2400"/>
                        <a:t>10.5%</a:t>
                      </a:r>
                    </a:p>
                  </a:txBody>
                  <a:tcPr/>
                </a:tc>
                <a:tc>
                  <a:txBody>
                    <a:bodyPr/>
                    <a:lstStyle/>
                    <a:p>
                      <a:r>
                        <a:rPr lang="en-US" sz="2400"/>
                        <a:t>22.2%</a:t>
                      </a:r>
                    </a:p>
                  </a:txBody>
                  <a:tcPr/>
                </a:tc>
                <a:tc>
                  <a:txBody>
                    <a:bodyPr/>
                    <a:lstStyle/>
                    <a:p>
                      <a:r>
                        <a:rPr lang="en-US" sz="2400" dirty="0"/>
                        <a:t>16.2%</a:t>
                      </a:r>
                    </a:p>
                  </a:txBody>
                  <a:tcPr/>
                </a:tc>
                <a:extLst>
                  <a:ext uri="{0D108BD9-81ED-4DB2-BD59-A6C34878D82A}">
                    <a16:rowId xmlns:a16="http://schemas.microsoft.com/office/drawing/2014/main" val="153858851"/>
                  </a:ext>
                </a:extLst>
              </a:tr>
            </a:tbl>
          </a:graphicData>
        </a:graphic>
      </p:graphicFrame>
      <p:sp>
        <p:nvSpPr>
          <p:cNvPr id="13" name="Rectangle 12">
            <a:extLst>
              <a:ext uri="{FF2B5EF4-FFF2-40B4-BE49-F238E27FC236}">
                <a16:creationId xmlns:a16="http://schemas.microsoft.com/office/drawing/2014/main" id="{AE801ADC-BEB6-B945-A23C-959A43E8FFB6}"/>
              </a:ext>
            </a:extLst>
          </p:cNvPr>
          <p:cNvSpPr/>
          <p:nvPr/>
        </p:nvSpPr>
        <p:spPr>
          <a:xfrm>
            <a:off x="-3050" y="714226"/>
            <a:ext cx="6740626" cy="830997"/>
          </a:xfrm>
          <a:prstGeom prst="rect">
            <a:avLst/>
          </a:prstGeom>
        </p:spPr>
        <p:txBody>
          <a:bodyPr wrap="square">
            <a:spAutoFit/>
          </a:bodyPr>
          <a:lstStyle/>
          <a:p>
            <a:pPr fontAlgn="base"/>
            <a:r>
              <a:rPr lang="en-GB" sz="2400" b="1" i="0" u="none" strike="noStrike" dirty="0">
                <a:effectLst/>
                <a:latin typeface="Calibri" panose="020F0502020204030204" pitchFamily="34" charset="0"/>
              </a:rPr>
              <a:t>High blood pressure </a:t>
            </a:r>
            <a:r>
              <a:rPr lang="en-GB" sz="2400" dirty="0">
                <a:latin typeface="Calibri" panose="020F0502020204030204" pitchFamily="34" charset="0"/>
              </a:rPr>
              <a:t>(% with hypertension and increased risk of heart attack or stroke) </a:t>
            </a:r>
            <a:endParaRPr lang="en-GB" sz="2400" dirty="0">
              <a:latin typeface="Arial" panose="020B0604020202020204" pitchFamily="34" charset="0"/>
            </a:endParaRPr>
          </a:p>
        </p:txBody>
      </p:sp>
    </p:spTree>
    <p:extLst>
      <p:ext uri="{BB962C8B-B14F-4D97-AF65-F5344CB8AC3E}">
        <p14:creationId xmlns:p14="http://schemas.microsoft.com/office/powerpoint/2010/main" val="46036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CEF0A7-51EE-7249-99DF-5A4F302F60A2}"/>
              </a:ext>
            </a:extLst>
          </p:cNvPr>
          <p:cNvSpPr>
            <a:spLocks noGrp="1"/>
          </p:cNvSpPr>
          <p:nvPr>
            <p:ph type="title"/>
          </p:nvPr>
        </p:nvSpPr>
        <p:spPr>
          <a:xfrm>
            <a:off x="-14750" y="-30481"/>
            <a:ext cx="6622027" cy="753152"/>
          </a:xfrm>
        </p:spPr>
        <p:txBody>
          <a:bodyPr vert="horz" lIns="91440" tIns="45720" rIns="91440" bIns="45720" rtlCol="0" anchor="b">
            <a:normAutofit/>
          </a:bodyPr>
          <a:lstStyle/>
          <a:p>
            <a:pPr algn="ctr"/>
            <a:r>
              <a:rPr lang="en-US" sz="3000" b="1"/>
              <a:t>T</a:t>
            </a:r>
            <a:r>
              <a:rPr lang="en-US" sz="3000" b="1" kern="1200">
                <a:solidFill>
                  <a:schemeClr val="tx1"/>
                </a:solidFill>
                <a:latin typeface="+mj-lt"/>
                <a:ea typeface="+mj-ea"/>
                <a:cs typeface="+mj-cs"/>
              </a:rPr>
              <a:t>he ABC longitudinal study </a:t>
            </a:r>
          </a:p>
        </p:txBody>
      </p:sp>
      <p:sp>
        <p:nvSpPr>
          <p:cNvPr id="3" name="Content Placeholder 2">
            <a:extLst>
              <a:ext uri="{FF2B5EF4-FFF2-40B4-BE49-F238E27FC236}">
                <a16:creationId xmlns:a16="http://schemas.microsoft.com/office/drawing/2014/main" id="{DB29D224-4083-D545-A354-D76C84C304C2}"/>
              </a:ext>
            </a:extLst>
          </p:cNvPr>
          <p:cNvSpPr>
            <a:spLocks noGrp="1"/>
          </p:cNvSpPr>
          <p:nvPr>
            <p:ph idx="1"/>
          </p:nvPr>
        </p:nvSpPr>
        <p:spPr>
          <a:xfrm>
            <a:off x="7254429" y="725254"/>
            <a:ext cx="4699568" cy="4354603"/>
          </a:xfrm>
          <a:solidFill>
            <a:srgbClr val="ED7D31"/>
          </a:solidFill>
        </p:spPr>
        <p:txBody>
          <a:bodyPr vert="horz" lIns="91440" tIns="45720" rIns="91440" bIns="45720" rtlCol="0" anchor="t">
            <a:normAutofit lnSpcReduction="10000"/>
          </a:bodyPr>
          <a:lstStyle/>
          <a:p>
            <a:pPr marL="457200" indent="-457200">
              <a:buFont typeface="+mj-lt"/>
              <a:buAutoNum type="arabicPeriod"/>
            </a:pPr>
            <a:endParaRPr lang="en-US">
              <a:solidFill>
                <a:schemeClr val="bg1"/>
              </a:solidFill>
            </a:endParaRPr>
          </a:p>
          <a:p>
            <a:pPr marL="457200" indent="-457200">
              <a:buAutoNum type="arabicPeriod"/>
            </a:pPr>
            <a:r>
              <a:rPr lang="en-US" kern="1200">
                <a:solidFill>
                  <a:schemeClr val="bg1"/>
                </a:solidFill>
                <a:latin typeface="+mn-lt"/>
                <a:ea typeface="+mn-ea"/>
                <a:cs typeface="+mn-cs"/>
              </a:rPr>
              <a:t>What do the results tell you about the long-term impact </a:t>
            </a:r>
            <a:r>
              <a:rPr lang="en-US">
                <a:solidFill>
                  <a:schemeClr val="bg1"/>
                </a:solidFill>
              </a:rPr>
              <a:t>of early years interventions on adult health?		</a:t>
            </a:r>
            <a:endParaRPr lang="en-US">
              <a:solidFill>
                <a:schemeClr val="bg1"/>
              </a:solidFill>
              <a:cs typeface="Calibri"/>
            </a:endParaRPr>
          </a:p>
          <a:p>
            <a:pPr marL="457200" indent="-457200">
              <a:buFont typeface="+mj-lt"/>
              <a:buAutoNum type="arabicPeriod"/>
            </a:pPr>
            <a:r>
              <a:rPr lang="en-US" kern="1200">
                <a:solidFill>
                  <a:schemeClr val="bg1"/>
                </a:solidFill>
                <a:latin typeface="+mn-lt"/>
                <a:ea typeface="+mn-ea"/>
                <a:cs typeface="+mn-cs"/>
              </a:rPr>
              <a:t>What do you think is meant by a longitudinal study?	</a:t>
            </a:r>
            <a:endParaRPr lang="en-US" kern="1200">
              <a:solidFill>
                <a:schemeClr val="bg1"/>
              </a:solidFill>
              <a:latin typeface="+mn-lt"/>
              <a:cs typeface="Calibri"/>
            </a:endParaRPr>
          </a:p>
          <a:p>
            <a:pPr marL="457200" indent="-457200">
              <a:buFont typeface="+mj-lt"/>
              <a:buAutoNum type="arabicPeriod"/>
            </a:pPr>
            <a:r>
              <a:rPr lang="en-US" kern="1200">
                <a:solidFill>
                  <a:schemeClr val="bg1"/>
                </a:solidFill>
                <a:latin typeface="+mn-lt"/>
                <a:ea typeface="+mn-ea"/>
                <a:cs typeface="+mn-cs"/>
              </a:rPr>
              <a:t>What is a control?</a:t>
            </a:r>
            <a:r>
              <a:rPr lang="en-US" kern="1200">
                <a:latin typeface="+mn-lt"/>
                <a:ea typeface="+mn-ea"/>
                <a:cs typeface="+mn-cs"/>
              </a:rPr>
              <a:t>		</a:t>
            </a:r>
            <a:endParaRPr lang="en-US" kern="1200">
              <a:latin typeface="+mn-lt"/>
            </a:endParaRPr>
          </a:p>
        </p:txBody>
      </p:sp>
      <p:graphicFrame>
        <p:nvGraphicFramePr>
          <p:cNvPr id="4" name="Table 3">
            <a:extLst>
              <a:ext uri="{FF2B5EF4-FFF2-40B4-BE49-F238E27FC236}">
                <a16:creationId xmlns:a16="http://schemas.microsoft.com/office/drawing/2014/main" id="{AA11541A-5C9F-AA45-B7DF-9091029276CC}"/>
              </a:ext>
            </a:extLst>
          </p:cNvPr>
          <p:cNvGraphicFramePr>
            <a:graphicFrameLocks noGrp="1"/>
          </p:cNvGraphicFramePr>
          <p:nvPr>
            <p:extLst>
              <p:ext uri="{D42A27DB-BD31-4B8C-83A1-F6EECF244321}">
                <p14:modId xmlns:p14="http://schemas.microsoft.com/office/powerpoint/2010/main" val="1812573916"/>
              </p:ext>
            </p:extLst>
          </p:nvPr>
        </p:nvGraphicFramePr>
        <p:xfrm>
          <a:off x="127819" y="753152"/>
          <a:ext cx="6774426" cy="4362980"/>
        </p:xfrm>
        <a:graphic>
          <a:graphicData uri="http://schemas.openxmlformats.org/drawingml/2006/table">
            <a:tbl>
              <a:tblPr/>
              <a:tblGrid>
                <a:gridCol w="2044867">
                  <a:extLst>
                    <a:ext uri="{9D8B030D-6E8A-4147-A177-3AD203B41FA5}">
                      <a16:colId xmlns:a16="http://schemas.microsoft.com/office/drawing/2014/main" val="1263814400"/>
                    </a:ext>
                  </a:extLst>
                </a:gridCol>
                <a:gridCol w="1545707">
                  <a:extLst>
                    <a:ext uri="{9D8B030D-6E8A-4147-A177-3AD203B41FA5}">
                      <a16:colId xmlns:a16="http://schemas.microsoft.com/office/drawing/2014/main" val="3882114028"/>
                    </a:ext>
                  </a:extLst>
                </a:gridCol>
                <a:gridCol w="1638145">
                  <a:extLst>
                    <a:ext uri="{9D8B030D-6E8A-4147-A177-3AD203B41FA5}">
                      <a16:colId xmlns:a16="http://schemas.microsoft.com/office/drawing/2014/main" val="3973245028"/>
                    </a:ext>
                  </a:extLst>
                </a:gridCol>
                <a:gridCol w="1545707">
                  <a:extLst>
                    <a:ext uri="{9D8B030D-6E8A-4147-A177-3AD203B41FA5}">
                      <a16:colId xmlns:a16="http://schemas.microsoft.com/office/drawing/2014/main" val="1146560132"/>
                    </a:ext>
                  </a:extLst>
                </a:gridCol>
              </a:tblGrid>
              <a:tr h="336481">
                <a:tc>
                  <a:txBody>
                    <a:bodyPr/>
                    <a:lstStyle/>
                    <a:p>
                      <a:pPr algn="l" rtl="0" fontAlgn="base">
                        <a:spcBef>
                          <a:spcPts val="0"/>
                        </a:spcBef>
                        <a:spcAft>
                          <a:spcPts val="0"/>
                        </a:spcAft>
                      </a:pPr>
                      <a:r>
                        <a:rPr lang="en-GB" sz="2000" b="0" i="0" u="none" strike="noStrike">
                          <a:effectLst/>
                          <a:latin typeface="Calibri" panose="020F0502020204030204" pitchFamily="34" charset="0"/>
                        </a:rPr>
                        <a:t>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1" i="0" u="none" strike="noStrike">
                          <a:effectLst/>
                          <a:latin typeface="Calibri" panose="020F0502020204030204" pitchFamily="34" charset="0"/>
                        </a:rPr>
                        <a:t>Male </a:t>
                      </a:r>
                      <a:r>
                        <a:rPr lang="en-GB" sz="2000" b="0" i="0" u="none" strike="noStrike">
                          <a:effectLst/>
                          <a:latin typeface="Calibri" panose="020F0502020204030204" pitchFamily="34" charset="0"/>
                        </a:rPr>
                        <a:t>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1" i="0" u="none" strike="noStrike">
                          <a:effectLst/>
                          <a:latin typeface="Calibri" panose="020F0502020204030204" pitchFamily="34" charset="0"/>
                        </a:rPr>
                        <a:t>Female</a:t>
                      </a:r>
                      <a:r>
                        <a:rPr lang="en-GB" sz="2000" b="0" i="0" u="none" strike="noStrike">
                          <a:effectLst/>
                          <a:latin typeface="Calibri" panose="020F0502020204030204" pitchFamily="34" charset="0"/>
                        </a:rPr>
                        <a:t>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1" i="0" u="none" strike="noStrike">
                          <a:effectLst/>
                          <a:latin typeface="Calibri" panose="020F0502020204030204" pitchFamily="34" charset="0"/>
                        </a:rPr>
                        <a:t>All</a:t>
                      </a:r>
                      <a:r>
                        <a:rPr lang="en-GB" sz="2000" b="0" i="0" u="none" strike="noStrike">
                          <a:effectLst/>
                          <a:latin typeface="Calibri" panose="020F0502020204030204" pitchFamily="34" charset="0"/>
                        </a:rPr>
                        <a:t>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927821"/>
                  </a:ext>
                </a:extLst>
              </a:tr>
              <a:tr h="336481">
                <a:tc gridSpan="4">
                  <a:txBody>
                    <a:bodyPr/>
                    <a:lstStyle/>
                    <a:p>
                      <a:pPr algn="l" rtl="0" fontAlgn="base">
                        <a:spcBef>
                          <a:spcPts val="0"/>
                        </a:spcBef>
                        <a:spcAft>
                          <a:spcPts val="0"/>
                        </a:spcAft>
                      </a:pPr>
                      <a:r>
                        <a:rPr lang="en-GB" sz="2000" b="1" i="0" u="none" strike="noStrike">
                          <a:effectLst/>
                          <a:latin typeface="Calibri" panose="020F0502020204030204" pitchFamily="34" charset="0"/>
                        </a:rPr>
                        <a:t>Risk of developing heart disease </a:t>
                      </a:r>
                      <a:r>
                        <a:rPr lang="en-GB" sz="1800" b="0" i="0" u="none" strike="noStrike">
                          <a:effectLst/>
                          <a:latin typeface="Calibri" panose="020F0502020204030204" pitchFamily="34" charset="0"/>
                        </a:rPr>
                        <a:t>(Higher score = higher risk) </a:t>
                      </a:r>
                      <a:endParaRPr lang="en-GB" sz="18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3201549"/>
                  </a:ext>
                </a:extLst>
              </a:tr>
              <a:tr h="336481">
                <a:tc>
                  <a:txBody>
                    <a:bodyPr/>
                    <a:lstStyle/>
                    <a:p>
                      <a:pPr algn="l" rtl="0" fontAlgn="base">
                        <a:spcBef>
                          <a:spcPts val="0"/>
                        </a:spcBef>
                        <a:spcAft>
                          <a:spcPts val="0"/>
                        </a:spcAft>
                      </a:pPr>
                      <a:r>
                        <a:rPr lang="en-GB" sz="2000" b="0" i="0" u="none" strike="noStrike">
                          <a:effectLst/>
                          <a:latin typeface="Calibri" panose="020F0502020204030204" pitchFamily="34" charset="0"/>
                        </a:rPr>
                        <a:t>Control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7.043 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1.482 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3.445 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7861629"/>
                  </a:ext>
                </a:extLst>
              </a:tr>
              <a:tr h="336481">
                <a:tc>
                  <a:txBody>
                    <a:bodyPr/>
                    <a:lstStyle/>
                    <a:p>
                      <a:pPr algn="l" rtl="0" fontAlgn="base">
                        <a:spcBef>
                          <a:spcPts val="0"/>
                        </a:spcBef>
                        <a:spcAft>
                          <a:spcPts val="0"/>
                        </a:spcAft>
                      </a:pPr>
                      <a:r>
                        <a:rPr lang="en-GB" sz="2000" b="0" i="0" u="none" strike="noStrike">
                          <a:effectLst/>
                          <a:latin typeface="Calibri" panose="020F0502020204030204" pitchFamily="34" charset="0"/>
                        </a:rPr>
                        <a:t>Intervention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4.889 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1.143 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3.115 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413131"/>
                  </a:ext>
                </a:extLst>
              </a:tr>
              <a:tr h="336481">
                <a:tc gridSpan="4">
                  <a:txBody>
                    <a:bodyPr/>
                    <a:lstStyle/>
                    <a:p>
                      <a:pPr algn="l" rtl="0" fontAlgn="base">
                        <a:spcBef>
                          <a:spcPts val="0"/>
                        </a:spcBef>
                        <a:spcAft>
                          <a:spcPts val="0"/>
                        </a:spcAft>
                      </a:pPr>
                      <a:r>
                        <a:rPr lang="en-GB" sz="2000" b="1" i="0" u="none" strike="noStrike">
                          <a:effectLst/>
                          <a:latin typeface="Calibri" panose="020F0502020204030204" pitchFamily="34" charset="0"/>
                        </a:rPr>
                        <a:t>Severe obesity </a:t>
                      </a:r>
                      <a:r>
                        <a:rPr lang="en-GB" sz="1800" b="0" i="0" u="none" strike="noStrike">
                          <a:effectLst/>
                          <a:latin typeface="Calibri" panose="020F0502020204030204" pitchFamily="34" charset="0"/>
                        </a:rPr>
                        <a:t>(% of the group with BMI in severe obesity category) </a:t>
                      </a:r>
                      <a:endParaRPr lang="en-GB" sz="18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5230404"/>
                  </a:ext>
                </a:extLst>
              </a:tr>
              <a:tr h="336481">
                <a:tc>
                  <a:txBody>
                    <a:bodyPr/>
                    <a:lstStyle/>
                    <a:p>
                      <a:pPr algn="l" rtl="0" fontAlgn="base">
                        <a:spcBef>
                          <a:spcPts val="0"/>
                        </a:spcBef>
                        <a:spcAft>
                          <a:spcPts val="0"/>
                        </a:spcAft>
                      </a:pPr>
                      <a:r>
                        <a:rPr lang="en-GB" sz="2000" b="0" i="0" u="none" strike="noStrike">
                          <a:effectLst/>
                          <a:latin typeface="Calibri" panose="020F0502020204030204" pitchFamily="34" charset="0"/>
                        </a:rPr>
                        <a:t>Control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37.5%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36.4%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36.7%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312425"/>
                  </a:ext>
                </a:extLst>
              </a:tr>
              <a:tr h="336481">
                <a:tc>
                  <a:txBody>
                    <a:bodyPr/>
                    <a:lstStyle/>
                    <a:p>
                      <a:pPr algn="l" rtl="0" fontAlgn="base">
                        <a:spcBef>
                          <a:spcPts val="0"/>
                        </a:spcBef>
                        <a:spcAft>
                          <a:spcPts val="0"/>
                        </a:spcAft>
                      </a:pPr>
                      <a:r>
                        <a:rPr lang="en-GB" sz="2000" b="0" i="0" u="none" strike="noStrike">
                          <a:effectLst/>
                          <a:latin typeface="Calibri" panose="020F0502020204030204" pitchFamily="34" charset="0"/>
                        </a:rPr>
                        <a:t>Intervention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11.1%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22.3%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16.5%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322626"/>
                  </a:ext>
                </a:extLst>
              </a:tr>
              <a:tr h="336481">
                <a:tc gridSpan="4">
                  <a:txBody>
                    <a:bodyPr/>
                    <a:lstStyle/>
                    <a:p>
                      <a:pPr algn="l" rtl="0" fontAlgn="base">
                        <a:spcBef>
                          <a:spcPts val="0"/>
                        </a:spcBef>
                        <a:spcAft>
                          <a:spcPts val="0"/>
                        </a:spcAft>
                      </a:pPr>
                      <a:r>
                        <a:rPr lang="en-GB" sz="2000" b="1" i="0" u="none" strike="noStrike">
                          <a:effectLst/>
                          <a:latin typeface="Calibri" panose="020F0502020204030204" pitchFamily="34" charset="0"/>
                        </a:rPr>
                        <a:t>High blood pressure </a:t>
                      </a:r>
                      <a:r>
                        <a:rPr lang="en-GB" sz="1800" b="0" i="0" u="none" strike="noStrike">
                          <a:effectLst/>
                          <a:latin typeface="Calibri" panose="020F0502020204030204" pitchFamily="34" charset="0"/>
                        </a:rPr>
                        <a:t>(% with hypertension and increased risk of heart attack or stroke) </a:t>
                      </a:r>
                      <a:endParaRPr lang="en-GB" sz="18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3797940"/>
                  </a:ext>
                </a:extLst>
              </a:tr>
              <a:tr h="336481">
                <a:tc>
                  <a:txBody>
                    <a:bodyPr/>
                    <a:lstStyle/>
                    <a:p>
                      <a:pPr algn="l" rtl="0" fontAlgn="base">
                        <a:spcBef>
                          <a:spcPts val="0"/>
                        </a:spcBef>
                        <a:spcAft>
                          <a:spcPts val="0"/>
                        </a:spcAft>
                      </a:pPr>
                      <a:r>
                        <a:rPr lang="en-GB" sz="2000" b="0" i="0" u="none" strike="noStrike">
                          <a:effectLst/>
                          <a:latin typeface="Calibri" panose="020F0502020204030204" pitchFamily="34" charset="0"/>
                        </a:rPr>
                        <a:t>Control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44.4%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31.8%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35.5%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730707"/>
                  </a:ext>
                </a:extLst>
              </a:tr>
              <a:tr h="336481">
                <a:tc>
                  <a:txBody>
                    <a:bodyPr/>
                    <a:lstStyle/>
                    <a:p>
                      <a:pPr algn="l" rtl="0" fontAlgn="base">
                        <a:spcBef>
                          <a:spcPts val="0"/>
                        </a:spcBef>
                        <a:spcAft>
                          <a:spcPts val="0"/>
                        </a:spcAft>
                      </a:pPr>
                      <a:r>
                        <a:rPr lang="en-GB" sz="2000" b="0" i="0" u="none" strike="noStrike">
                          <a:effectLst/>
                          <a:latin typeface="Calibri" panose="020F0502020204030204" pitchFamily="34" charset="0"/>
                        </a:rPr>
                        <a:t>Intervention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10.5%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22.2%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base">
                        <a:spcBef>
                          <a:spcPts val="0"/>
                        </a:spcBef>
                        <a:spcAft>
                          <a:spcPts val="0"/>
                        </a:spcAft>
                      </a:pPr>
                      <a:r>
                        <a:rPr lang="en-GB" sz="2000" b="0" i="0" u="none" strike="noStrike">
                          <a:effectLst/>
                          <a:latin typeface="Calibri" panose="020F0502020204030204" pitchFamily="34" charset="0"/>
                        </a:rPr>
                        <a:t>16.2% </a:t>
                      </a:r>
                      <a:endParaRPr lang="en-GB" sz="2000" b="0" i="0" u="none" strike="noStrike">
                        <a:effectLst/>
                        <a:latin typeface="Arial" panose="020B0604020202020204" pitchFamily="34" charset="0"/>
                      </a:endParaRPr>
                    </a:p>
                  </a:txBody>
                  <a:tcPr marL="104066" marR="104066" marT="52033" marB="52033">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3401297"/>
                  </a:ext>
                </a:extLst>
              </a:tr>
            </a:tbl>
          </a:graphicData>
        </a:graphic>
      </p:graphicFrame>
      <p:sp>
        <p:nvSpPr>
          <p:cNvPr id="5" name="TextBox 4">
            <a:extLst>
              <a:ext uri="{FF2B5EF4-FFF2-40B4-BE49-F238E27FC236}">
                <a16:creationId xmlns:a16="http://schemas.microsoft.com/office/drawing/2014/main" id="{154D33C3-B556-844F-9517-35B6AB6DA30D}"/>
              </a:ext>
            </a:extLst>
          </p:cNvPr>
          <p:cNvSpPr txBox="1"/>
          <p:nvPr/>
        </p:nvSpPr>
        <p:spPr>
          <a:xfrm>
            <a:off x="127819" y="5248402"/>
            <a:ext cx="6774426" cy="1938992"/>
          </a:xfrm>
          <a:prstGeom prst="rect">
            <a:avLst/>
          </a:prstGeom>
          <a:noFill/>
        </p:spPr>
        <p:txBody>
          <a:bodyPr wrap="square" rtlCol="0">
            <a:spAutoFit/>
          </a:bodyPr>
          <a:lstStyle/>
          <a:p>
            <a:r>
              <a:rPr lang="en-US" sz="2000"/>
              <a:t>I</a:t>
            </a:r>
            <a:r>
              <a:rPr lang="en-US" sz="2000" b="1"/>
              <a:t>ntervention</a:t>
            </a:r>
            <a:r>
              <a:rPr lang="en-US" sz="2000"/>
              <a:t> = </a:t>
            </a:r>
            <a:r>
              <a:rPr lang="en-GB" sz="2000"/>
              <a:t>a childcare programme (8 weeks post birth until school), including games which focused on language development, emotional development and cognitive skills; one-on-one caregiver attention, health care and nutrition. </a:t>
            </a:r>
          </a:p>
          <a:p>
            <a:r>
              <a:rPr lang="en-GB" sz="2000" b="1"/>
              <a:t>Measures taken at age 35. </a:t>
            </a:r>
          </a:p>
          <a:p>
            <a:endParaRPr lang="en-US" sz="2000"/>
          </a:p>
        </p:txBody>
      </p:sp>
      <p:sp>
        <p:nvSpPr>
          <p:cNvPr id="6" name="TextBox 5">
            <a:extLst>
              <a:ext uri="{FF2B5EF4-FFF2-40B4-BE49-F238E27FC236}">
                <a16:creationId xmlns:a16="http://schemas.microsoft.com/office/drawing/2014/main" id="{7B0B1AD6-4114-0B44-BE5C-7C05C86B4680}"/>
              </a:ext>
            </a:extLst>
          </p:cNvPr>
          <p:cNvSpPr txBox="1"/>
          <p:nvPr/>
        </p:nvSpPr>
        <p:spPr>
          <a:xfrm>
            <a:off x="7690878" y="6053201"/>
            <a:ext cx="4512822" cy="646331"/>
          </a:xfrm>
          <a:prstGeom prst="rect">
            <a:avLst/>
          </a:prstGeom>
          <a:noFill/>
        </p:spPr>
        <p:txBody>
          <a:bodyPr wrap="square" lIns="91440" tIns="45720" rIns="91440" bIns="45720" rtlCol="0" anchor="t">
            <a:spAutoFit/>
          </a:bodyPr>
          <a:lstStyle/>
          <a:p>
            <a:r>
              <a:rPr lang="en-US" b="1"/>
              <a:t>From:</a:t>
            </a:r>
            <a:r>
              <a:rPr lang="en-US"/>
              <a:t> Campbell </a:t>
            </a:r>
            <a:r>
              <a:rPr lang="en-US" i="1"/>
              <a:t>et al.</a:t>
            </a:r>
            <a:r>
              <a:rPr lang="en-US"/>
              <a:t> </a:t>
            </a:r>
            <a:r>
              <a:rPr lang="en-GB" i="1"/>
              <a:t>Science </a:t>
            </a:r>
            <a:r>
              <a:rPr lang="en-GB"/>
              <a:t> 28 Mar 2014:</a:t>
            </a:r>
            <a:br>
              <a:rPr lang="en-GB"/>
            </a:br>
            <a:r>
              <a:rPr lang="en-GB"/>
              <a:t>Vol. 343, Issue 6178, pp. 1478-1485</a:t>
            </a:r>
            <a:endParaRPr lang="en-US"/>
          </a:p>
        </p:txBody>
      </p:sp>
    </p:spTree>
    <p:extLst>
      <p:ext uri="{BB962C8B-B14F-4D97-AF65-F5344CB8AC3E}">
        <p14:creationId xmlns:p14="http://schemas.microsoft.com/office/powerpoint/2010/main" val="2808659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0B7CD-4E2C-1E43-B02C-C6C34B804E9F}"/>
              </a:ext>
            </a:extLst>
          </p:cNvPr>
          <p:cNvSpPr>
            <a:spLocks noGrp="1"/>
          </p:cNvSpPr>
          <p:nvPr>
            <p:ph type="title"/>
          </p:nvPr>
        </p:nvSpPr>
        <p:spPr>
          <a:xfrm>
            <a:off x="831352" y="-84711"/>
            <a:ext cx="3600860" cy="4303381"/>
          </a:xfrm>
        </p:spPr>
        <p:txBody>
          <a:bodyPr>
            <a:normAutofit/>
          </a:bodyPr>
          <a:lstStyle/>
          <a:p>
            <a:r>
              <a:rPr lang="en-US" sz="5400"/>
              <a:t>The results of the ABC study show:</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35BEF3-E3E5-5140-93B3-CE8DE396FB87}"/>
              </a:ext>
            </a:extLst>
          </p:cNvPr>
          <p:cNvSpPr>
            <a:spLocks noGrp="1"/>
          </p:cNvSpPr>
          <p:nvPr>
            <p:ph idx="1"/>
          </p:nvPr>
        </p:nvSpPr>
        <p:spPr>
          <a:xfrm>
            <a:off x="5136314" y="1284403"/>
            <a:ext cx="6439154" cy="5431536"/>
          </a:xfrm>
        </p:spPr>
        <p:txBody>
          <a:bodyPr anchor="ctr">
            <a:normAutofit/>
          </a:bodyPr>
          <a:lstStyle/>
          <a:p>
            <a:r>
              <a:rPr lang="en-US" sz="2400" dirty="0"/>
              <a:t>Early childhood interventions affect long term health outcomes in adults. </a:t>
            </a:r>
            <a:endParaRPr lang="en-US" sz="2400" dirty="0">
              <a:cs typeface="Calibri"/>
            </a:endParaRPr>
          </a:p>
          <a:p>
            <a:r>
              <a:rPr lang="en-US" sz="2400" dirty="0"/>
              <a:t>The evidence is particularly strong for men. For example, men in the control group were </a:t>
            </a:r>
            <a:r>
              <a:rPr lang="en-US" sz="2400" b="1" dirty="0"/>
              <a:t>4 times more likely to have high blood pressure </a:t>
            </a:r>
            <a:r>
              <a:rPr lang="en-US" sz="2400" dirty="0"/>
              <a:t>than the intervention group, at age 35. High blood pressure increases the risk of cardiovascular diseases. </a:t>
            </a:r>
            <a:endParaRPr lang="en-US" sz="2400" dirty="0">
              <a:cs typeface="Calibri"/>
            </a:endParaRPr>
          </a:p>
          <a:p>
            <a:r>
              <a:rPr lang="en-US" sz="2400" dirty="0"/>
              <a:t>Individuals in the control group had a </a:t>
            </a:r>
            <a:r>
              <a:rPr lang="en-US" sz="2400" b="1" dirty="0"/>
              <a:t>higher risk of severe obesity</a:t>
            </a:r>
            <a:r>
              <a:rPr lang="en-US" sz="2400" dirty="0"/>
              <a:t>, at 36.7%, than the intervention group, 16.5%. (Obesity increases the risk of other diseases such as</a:t>
            </a:r>
            <a:r>
              <a:rPr lang="en-GB" sz="2400" dirty="0"/>
              <a:t> diabetes, heart disease, stroke, and some types of cancer).</a:t>
            </a:r>
            <a:endParaRPr lang="en-GB" sz="2400" dirty="0">
              <a:cs typeface="Calibri"/>
            </a:endParaRPr>
          </a:p>
          <a:p>
            <a:pPr marL="0" indent="0">
              <a:buNone/>
            </a:pPr>
            <a:endParaRPr lang="en-US" sz="2200" dirty="0"/>
          </a:p>
          <a:p>
            <a:endParaRPr lang="en-US" sz="2200" dirty="0"/>
          </a:p>
          <a:p>
            <a:endParaRPr lang="en-US" sz="2200" dirty="0"/>
          </a:p>
        </p:txBody>
      </p:sp>
      <p:pic>
        <p:nvPicPr>
          <p:cNvPr id="4" name="Picture 4" descr="A picture containing person, indoor, person, young&#10;&#10;Description automatically generated">
            <a:extLst>
              <a:ext uri="{FF2B5EF4-FFF2-40B4-BE49-F238E27FC236}">
                <a16:creationId xmlns:a16="http://schemas.microsoft.com/office/drawing/2014/main" id="{691A08B8-2C38-4DD2-9568-9A02C033FE1E}"/>
              </a:ext>
            </a:extLst>
          </p:cNvPr>
          <p:cNvPicPr>
            <a:picLocks noChangeAspect="1"/>
          </p:cNvPicPr>
          <p:nvPr/>
        </p:nvPicPr>
        <p:blipFill>
          <a:blip r:embed="rId3"/>
          <a:stretch>
            <a:fillRect/>
          </a:stretch>
        </p:blipFill>
        <p:spPr>
          <a:xfrm>
            <a:off x="300842" y="3532618"/>
            <a:ext cx="4128654" cy="2751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1048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741595D37729418B6C5FC16BF35E86" ma:contentTypeVersion="11" ma:contentTypeDescription="Create a new document." ma:contentTypeScope="" ma:versionID="3187b93ad5c57e88cc4d8cc98e317c11">
  <xsd:schema xmlns:xsd="http://www.w3.org/2001/XMLSchema" xmlns:xs="http://www.w3.org/2001/XMLSchema" xmlns:p="http://schemas.microsoft.com/office/2006/metadata/properties" xmlns:ns2="9994ac0f-d607-4737-825c-b6ab5ff17d7a" xmlns:ns3="64c167f5-444b-40fa-ac1c-d0dfc7f875be" targetNamespace="http://schemas.microsoft.com/office/2006/metadata/properties" ma:root="true" ma:fieldsID="d764e98df29d35f053c9f05e84503607" ns2:_="" ns3:_="">
    <xsd:import namespace="9994ac0f-d607-4737-825c-b6ab5ff17d7a"/>
    <xsd:import namespace="64c167f5-444b-40fa-ac1c-d0dfc7f875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94ac0f-d607-4737-825c-b6ab5ff17d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c167f5-444b-40fa-ac1c-d0dfc7f875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A3F24-E569-42EC-8C0F-A5655366126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B5A2BD3-4482-4AD9-B838-CA80FB38F3C6}">
  <ds:schemaRefs>
    <ds:schemaRef ds:uri="http://schemas.microsoft.com/sharepoint/v3/contenttype/forms"/>
  </ds:schemaRefs>
</ds:datastoreItem>
</file>

<file path=customXml/itemProps3.xml><?xml version="1.0" encoding="utf-8"?>
<ds:datastoreItem xmlns:ds="http://schemas.openxmlformats.org/officeDocument/2006/customXml" ds:itemID="{4BDB97CC-88D8-435E-B9CE-0F4804CEDE6A}">
  <ds:schemaRefs>
    <ds:schemaRef ds:uri="64c167f5-444b-40fa-ac1c-d0dfc7f875be"/>
    <ds:schemaRef ds:uri="9994ac0f-d607-4737-825c-b6ab5ff17d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371</TotalTime>
  <Words>1606</Words>
  <Application>Microsoft Macintosh PowerPoint</Application>
  <PresentationFormat>Widescreen</PresentationFormat>
  <Paragraphs>189</Paragraphs>
  <Slides>14</Slides>
  <Notes>8</Notes>
  <HiddenSlides>3</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Office Theme</vt:lpstr>
      <vt:lpstr>Office Theme</vt:lpstr>
      <vt:lpstr>Lesson 3: Brain development throughout life</vt:lpstr>
      <vt:lpstr>Learning objectives</vt:lpstr>
      <vt:lpstr>Early years is a foundation for long-term health outcomes.    How do scientists know this?</vt:lpstr>
      <vt:lpstr>The ABC longitudinal study – an example of the evidence</vt:lpstr>
      <vt:lpstr>ANSWERS The ABC longitudinal study</vt:lpstr>
      <vt:lpstr>The ABC longitudinal study – an example of the evidence</vt:lpstr>
      <vt:lpstr>The ABC longitudinal study – some of the data </vt:lpstr>
      <vt:lpstr>The ABC longitudinal study </vt:lpstr>
      <vt:lpstr>The results of the ABC study show:</vt:lpstr>
      <vt:lpstr>Conclusions from research</vt:lpstr>
      <vt:lpstr>Questions for discussion:</vt:lpstr>
      <vt:lpstr>Answers:</vt:lpstr>
      <vt:lpstr>Neuroplasticity over the lifetime </vt:lpstr>
      <vt:lpstr>Quiz and evaluation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dc:title>
  <dc:creator>Louise Aukland</dc:creator>
  <cp:lastModifiedBy>Louise Aukland</cp:lastModifiedBy>
  <cp:revision>39</cp:revision>
  <dcterms:created xsi:type="dcterms:W3CDTF">2021-01-19T15:42:21Z</dcterms:created>
  <dcterms:modified xsi:type="dcterms:W3CDTF">2021-03-29T16:01:41Z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0x010100EF741595D37729418B6C5FC16BF35E86</vt:lpwstr>
  </property>
</Properties>
</file>