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5" r:id="rId2"/>
    <p:sldId id="256" r:id="rId3"/>
    <p:sldId id="257" r:id="rId4"/>
    <p:sldId id="263" r:id="rId5"/>
    <p:sldId id="261" r:id="rId6"/>
    <p:sldId id="259" r:id="rId7"/>
    <p:sldId id="258" r:id="rId8"/>
    <p:sldId id="264" r:id="rId9"/>
    <p:sldId id="262" r:id="rId10"/>
    <p:sldId id="260"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16" autoAdjust="0"/>
    <p:restoredTop sz="75908" autoAdjust="0"/>
  </p:normalViewPr>
  <p:slideViewPr>
    <p:cSldViewPr snapToGrid="0">
      <p:cViewPr varScale="1">
        <p:scale>
          <a:sx n="88" d="100"/>
          <a:sy n="88" d="100"/>
        </p:scale>
        <p:origin x="1566"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D60E92-02DC-4531-870D-D9A143F6288D}" type="datetimeFigureOut">
              <a:rPr lang="en-GB" smtClean="0"/>
              <a:t>20/04/2021</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835FAB4-DF13-470B-8E28-677AFC82DCFB}" type="slidenum">
              <a:rPr lang="en-GB" smtClean="0"/>
              <a:t>‹#›</a:t>
            </a:fld>
            <a:endParaRPr lang="en-GB"/>
          </a:p>
        </p:txBody>
      </p:sp>
    </p:spTree>
    <p:extLst>
      <p:ext uri="{BB962C8B-B14F-4D97-AF65-F5344CB8AC3E}">
        <p14:creationId xmlns:p14="http://schemas.microsoft.com/office/powerpoint/2010/main" val="565202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outline in this short video how you can</a:t>
            </a:r>
            <a:r>
              <a:rPr lang="en-GB" baseline="0" dirty="0"/>
              <a:t> support recruitment to the PPiP2 study in your Trust.</a:t>
            </a:r>
          </a:p>
          <a:p>
            <a:endParaRPr lang="en-GB" baseline="0" dirty="0">
              <a:highlight>
                <a:srgbClr val="FFFF00"/>
              </a:highlight>
            </a:endParaRPr>
          </a:p>
          <a:p>
            <a:r>
              <a:rPr lang="en-GB" baseline="0" dirty="0">
                <a:highlight>
                  <a:srgbClr val="FFFF00"/>
                </a:highlight>
              </a:rPr>
              <a:t>Our aim is to identify patients in mental health trusts across the UK whose psychosis may be linked a number of pathogenic antibodies. The study involves the collection of blood samples and the use of live cell-based assays to investigate presence of NMDAR, LGI1, GABA-A and CASPR2 anti-neuronal membrane antibodies. </a:t>
            </a:r>
            <a:r>
              <a:rPr lang="en-GB" baseline="0" dirty="0"/>
              <a:t>Antibody-positive participants might then be eligible for the SINAPPS2 trial investigating immunotherapy for this subpopulation of psychosis patients.</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D835FAB4-DF13-470B-8E28-677AFC82DCFB}" type="slidenum">
              <a:rPr lang="en-GB" smtClean="0"/>
              <a:t>1</a:t>
            </a:fld>
            <a:endParaRPr lang="en-GB"/>
          </a:p>
        </p:txBody>
      </p:sp>
    </p:spTree>
    <p:extLst>
      <p:ext uri="{BB962C8B-B14F-4D97-AF65-F5344CB8AC3E}">
        <p14:creationId xmlns:p14="http://schemas.microsoft.com/office/powerpoint/2010/main" val="3665345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dirty="0"/>
              <a:t>Thank you so much for your help with </a:t>
            </a:r>
            <a:r>
              <a:rPr lang="en-GB" dirty="0" smtClean="0"/>
              <a:t>the</a:t>
            </a:r>
            <a:r>
              <a:rPr lang="en-GB" baseline="0" dirty="0" smtClean="0"/>
              <a:t> PPiP2</a:t>
            </a:r>
            <a:r>
              <a:rPr lang="en-GB" dirty="0" smtClean="0"/>
              <a:t> study. </a:t>
            </a:r>
            <a:r>
              <a:rPr lang="en-GB" dirty="0"/>
              <a:t>Please do not hesitate to contact a member of the central study team with any questions.</a:t>
            </a:r>
          </a:p>
          <a:p>
            <a:pPr defTabSz="931774">
              <a:defRPr/>
            </a:pPr>
            <a:endParaRPr lang="en-GB" dirty="0"/>
          </a:p>
          <a:p>
            <a:endParaRPr lang="en-GB" dirty="0"/>
          </a:p>
        </p:txBody>
      </p:sp>
      <p:sp>
        <p:nvSpPr>
          <p:cNvPr id="4" name="Slide Number Placeholder 3"/>
          <p:cNvSpPr>
            <a:spLocks noGrp="1"/>
          </p:cNvSpPr>
          <p:nvPr>
            <p:ph type="sldNum" sz="quarter" idx="10"/>
          </p:nvPr>
        </p:nvSpPr>
        <p:spPr/>
        <p:txBody>
          <a:bodyPr/>
          <a:lstStyle/>
          <a:p>
            <a:fld id="{D835FAB4-DF13-470B-8E28-677AFC82DCFB}" type="slidenum">
              <a:rPr lang="en-GB" smtClean="0"/>
              <a:t>10</a:t>
            </a:fld>
            <a:endParaRPr lang="en-GB"/>
          </a:p>
        </p:txBody>
      </p:sp>
    </p:spTree>
    <p:extLst>
      <p:ext uri="{BB962C8B-B14F-4D97-AF65-F5344CB8AC3E}">
        <p14:creationId xmlns:p14="http://schemas.microsoft.com/office/powerpoint/2010/main" val="5422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explain</a:t>
            </a:r>
            <a:r>
              <a:rPr lang="en-GB" baseline="0" dirty="0"/>
              <a:t> details</a:t>
            </a:r>
            <a:r>
              <a:rPr lang="en-GB" dirty="0"/>
              <a:t> </a:t>
            </a:r>
            <a:r>
              <a:rPr lang="en-GB" baseline="0" dirty="0" smtClean="0"/>
              <a:t>recruitment </a:t>
            </a:r>
            <a:r>
              <a:rPr lang="en-GB" baseline="0" dirty="0"/>
              <a:t>process 1)</a:t>
            </a:r>
            <a:r>
              <a:rPr lang="en-GB" dirty="0"/>
              <a:t> who is eligible for the study 2) how </a:t>
            </a:r>
            <a:r>
              <a:rPr lang="en-GB" baseline="0" dirty="0"/>
              <a:t>informed consent is obtained 3) how to safely send the blood sample to us</a:t>
            </a:r>
            <a:endParaRPr lang="en-GB" dirty="0"/>
          </a:p>
        </p:txBody>
      </p:sp>
      <p:sp>
        <p:nvSpPr>
          <p:cNvPr id="4" name="Slide Number Placeholder 3"/>
          <p:cNvSpPr>
            <a:spLocks noGrp="1"/>
          </p:cNvSpPr>
          <p:nvPr>
            <p:ph type="sldNum" sz="quarter" idx="10"/>
          </p:nvPr>
        </p:nvSpPr>
        <p:spPr/>
        <p:txBody>
          <a:bodyPr/>
          <a:lstStyle/>
          <a:p>
            <a:fld id="{D835FAB4-DF13-470B-8E28-677AFC82DCFB}" type="slidenum">
              <a:rPr lang="en-GB" smtClean="0"/>
              <a:t>2</a:t>
            </a:fld>
            <a:endParaRPr lang="en-GB"/>
          </a:p>
        </p:txBody>
      </p:sp>
    </p:spTree>
    <p:extLst>
      <p:ext uri="{BB962C8B-B14F-4D97-AF65-F5344CB8AC3E}">
        <p14:creationId xmlns:p14="http://schemas.microsoft.com/office/powerpoint/2010/main" val="3399166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Anyone with acute psychosis symptoms should be considered for these antibody tests. However to be eligible for the study they must be aged between 16 and 60 and their current episode should be less than two years. </a:t>
            </a:r>
          </a:p>
          <a:p>
            <a:endParaRPr lang="en-GB" dirty="0"/>
          </a:p>
          <a:p>
            <a:r>
              <a:rPr lang="en-GB" dirty="0"/>
              <a:t>We</a:t>
            </a:r>
            <a:r>
              <a:rPr lang="en-GB" baseline="0" dirty="0"/>
              <a:t> can include first episode and recurring psychosis patients. However </a:t>
            </a:r>
            <a:r>
              <a:rPr lang="en-GB" dirty="0"/>
              <a:t>If</a:t>
            </a:r>
            <a:r>
              <a:rPr lang="en-GB" baseline="0" dirty="0"/>
              <a:t> they have a history of psychosis, there must be a period of at least 6 months remission prior to their current episode.</a:t>
            </a:r>
          </a:p>
          <a:p>
            <a:endParaRPr lang="en-GB" baseline="0" dirty="0"/>
          </a:p>
          <a:p>
            <a:r>
              <a:rPr lang="en-GB" baseline="0" dirty="0"/>
              <a:t>We </a:t>
            </a:r>
            <a:r>
              <a:rPr lang="en-GB" baseline="0" dirty="0" smtClean="0"/>
              <a:t>cannot </a:t>
            </a:r>
            <a:r>
              <a:rPr lang="en-GB" baseline="0" dirty="0"/>
              <a:t>include anyone </a:t>
            </a:r>
            <a:r>
              <a:rPr lang="en-GB" baseline="0" dirty="0" smtClean="0"/>
              <a:t>who is pregnant or has a </a:t>
            </a:r>
            <a:r>
              <a:rPr lang="en-GB" baseline="0" dirty="0"/>
              <a:t>coexisting neurological condition such as MS, epilepsy or brain </a:t>
            </a:r>
            <a:r>
              <a:rPr lang="en-GB" baseline="0" dirty="0" smtClean="0"/>
              <a:t>injury.</a:t>
            </a:r>
            <a:endParaRPr lang="en-GB" baseline="0" dirty="0"/>
          </a:p>
          <a:p>
            <a:endParaRPr lang="en-GB" baseline="0" dirty="0"/>
          </a:p>
          <a:p>
            <a:pPr defTabSz="931774">
              <a:defRPr/>
            </a:pPr>
            <a:r>
              <a:rPr lang="en-GB" dirty="0"/>
              <a:t>If in doubt –please feel free to contact a member of the research team to discuss.</a:t>
            </a: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D835FAB4-DF13-470B-8E28-677AFC82DCFB}" type="slidenum">
              <a:rPr lang="en-GB" smtClean="0"/>
              <a:t>3</a:t>
            </a:fld>
            <a:endParaRPr lang="en-GB"/>
          </a:p>
        </p:txBody>
      </p:sp>
    </p:spTree>
    <p:extLst>
      <p:ext uri="{BB962C8B-B14F-4D97-AF65-F5344CB8AC3E}">
        <p14:creationId xmlns:p14="http://schemas.microsoft.com/office/powerpoint/2010/main" val="2509566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define</a:t>
            </a:r>
            <a:r>
              <a:rPr lang="en-GB" baseline="0" dirty="0"/>
              <a:t> acute psychosis for the purposes of this study as having at least one of the following </a:t>
            </a:r>
            <a:r>
              <a:rPr lang="en-GB" baseline="0" dirty="0" smtClean="0"/>
              <a:t>symptoms at a moderate to severe level. </a:t>
            </a:r>
            <a:r>
              <a:rPr lang="en-GB" baseline="0" dirty="0"/>
              <a:t>Ideally patients should be recruited as soon </a:t>
            </a:r>
            <a:r>
              <a:rPr lang="en-GB" baseline="0" dirty="0" smtClean="0"/>
              <a:t>after admission as possible. Please </a:t>
            </a:r>
            <a:r>
              <a:rPr lang="en-GB" baseline="0" dirty="0"/>
              <a:t>note patients do not require a primary diagnosis of psychosis or schizophrenia or , and patients experiencing mania and depression should also be considered if they are experiencing any of these symptoms. </a:t>
            </a:r>
            <a:endParaRPr lang="en-GB" dirty="0"/>
          </a:p>
        </p:txBody>
      </p:sp>
      <p:sp>
        <p:nvSpPr>
          <p:cNvPr id="4" name="Slide Number Placeholder 3"/>
          <p:cNvSpPr>
            <a:spLocks noGrp="1"/>
          </p:cNvSpPr>
          <p:nvPr>
            <p:ph type="sldNum" sz="quarter" idx="10"/>
          </p:nvPr>
        </p:nvSpPr>
        <p:spPr/>
        <p:txBody>
          <a:bodyPr/>
          <a:lstStyle/>
          <a:p>
            <a:fld id="{D835FAB4-DF13-470B-8E28-677AFC82DCFB}" type="slidenum">
              <a:rPr lang="en-GB" smtClean="0"/>
              <a:t>4</a:t>
            </a:fld>
            <a:endParaRPr lang="en-GB"/>
          </a:p>
        </p:txBody>
      </p:sp>
    </p:spTree>
    <p:extLst>
      <p:ext uri="{BB962C8B-B14F-4D97-AF65-F5344CB8AC3E}">
        <p14:creationId xmlns:p14="http://schemas.microsoft.com/office/powerpoint/2010/main" val="385149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send you a localised version of the Participant Information Sheet</a:t>
            </a:r>
            <a:r>
              <a:rPr lang="en-GB" baseline="0" dirty="0"/>
              <a:t> in your trust</a:t>
            </a:r>
            <a:r>
              <a:rPr lang="en-GB" dirty="0"/>
              <a:t>. Please offer this to eligible patients and briefly</a:t>
            </a:r>
            <a:r>
              <a:rPr lang="en-GB" baseline="0" dirty="0"/>
              <a:t> explain the study. </a:t>
            </a:r>
          </a:p>
          <a:p>
            <a:endParaRPr lang="en-GB" baseline="0" dirty="0"/>
          </a:p>
          <a:p>
            <a:r>
              <a:rPr lang="en-GB" baseline="0" dirty="0"/>
              <a:t>When Assessing capacity please note capacity to consent to this research study may be different to their capacity to consent to treatment and even patients under section may have capacity for the decision. </a:t>
            </a:r>
          </a:p>
          <a:p>
            <a:endParaRPr lang="en-GB" baseline="0" dirty="0"/>
          </a:p>
          <a:p>
            <a:r>
              <a:rPr lang="en-GB" baseline="0" dirty="0"/>
              <a:t>If they are deemed to lack capacity , you should then approach a personal consultee to provide them with the consultee information sheet. This may be a relative or partner or where there is no one appropriate, a clinician involved in the patients care who is independent from this research study could </a:t>
            </a:r>
            <a:r>
              <a:rPr lang="en-GB" baseline="0" dirty="0" smtClean="0"/>
              <a:t>act as a </a:t>
            </a:r>
            <a:r>
              <a:rPr lang="en-GB" baseline="0" dirty="0"/>
              <a:t>professional consultee.</a:t>
            </a:r>
          </a:p>
          <a:p>
            <a:endParaRPr lang="en-GB" baseline="0" dirty="0"/>
          </a:p>
          <a:p>
            <a:endParaRPr lang="en-GB" baseline="0" dirty="0"/>
          </a:p>
          <a:p>
            <a:endParaRPr lang="en-GB" dirty="0"/>
          </a:p>
          <a:p>
            <a:r>
              <a:rPr lang="en-GB" sz="1200" b="0" i="0"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D835FAB4-DF13-470B-8E28-677AFC82DCFB}" type="slidenum">
              <a:rPr lang="en-GB" smtClean="0"/>
              <a:t>5</a:t>
            </a:fld>
            <a:endParaRPr lang="en-GB"/>
          </a:p>
        </p:txBody>
      </p:sp>
    </p:spTree>
    <p:extLst>
      <p:ext uri="{BB962C8B-B14F-4D97-AF65-F5344CB8AC3E}">
        <p14:creationId xmlns:p14="http://schemas.microsoft.com/office/powerpoint/2010/main" val="463787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Consent must be obtained by someone with NIHR Good Clinical Practice training and therefore you should ask the patient / consultee for permission to pass their contact details to research team.</a:t>
            </a:r>
          </a:p>
          <a:p>
            <a:r>
              <a:rPr lang="en-GB" sz="1200" kern="1200" dirty="0" smtClean="0">
                <a:solidFill>
                  <a:schemeClr val="tx1"/>
                </a:solidFill>
                <a:effectLst/>
                <a:latin typeface="+mn-lt"/>
                <a:ea typeface="+mn-ea"/>
                <a:cs typeface="+mn-cs"/>
              </a:rPr>
              <a:t>This might be an identified person in your local research team, or a member of the central study team depending on what has been agreed at your site. </a:t>
            </a:r>
          </a:p>
          <a:p>
            <a:r>
              <a:rPr lang="en-GB" sz="1200" kern="1200" dirty="0" smtClean="0">
                <a:solidFill>
                  <a:schemeClr val="tx1"/>
                </a:solidFill>
                <a:effectLst/>
                <a:latin typeface="+mn-lt"/>
                <a:ea typeface="+mn-ea"/>
                <a:cs typeface="+mn-cs"/>
              </a:rPr>
              <a:t>details of the patient including their DOB and NHS number should then be sent to the research team along with contact details for the individual or for  their consultee if lacking capacity</a:t>
            </a:r>
          </a:p>
          <a:p>
            <a:r>
              <a:rPr lang="en-GB" sz="1200" kern="1200" dirty="0" smtClean="0">
                <a:solidFill>
                  <a:schemeClr val="tx1"/>
                </a:solidFill>
                <a:effectLst/>
                <a:latin typeface="+mn-lt"/>
                <a:ea typeface="+mn-ea"/>
                <a:cs typeface="+mn-cs"/>
              </a:rPr>
              <a:t>consent can be obtained remotely over the phone by a researcher who will contact to let you know when consent has been obtained and the blood sample can be collected.</a:t>
            </a:r>
          </a:p>
          <a:p>
            <a:r>
              <a:rPr lang="en-GB" sz="1200" kern="1200" dirty="0" smtClean="0">
                <a:solidFill>
                  <a:schemeClr val="tx1"/>
                </a:solidFill>
                <a:effectLst/>
                <a:latin typeface="+mn-lt"/>
                <a:ea typeface="+mn-ea"/>
                <a:cs typeface="+mn-cs"/>
              </a:rPr>
              <a:t>Please let us know if you are interested in completing the GCP training in order to consent patients for this study.</a:t>
            </a:r>
          </a:p>
          <a:p>
            <a:pPr defTabSz="931774">
              <a:defRPr/>
            </a:pPr>
            <a:endParaRPr lang="en-GB" dirty="0"/>
          </a:p>
          <a:p>
            <a:pPr defTabSz="931774">
              <a:defRPr/>
            </a:pPr>
            <a:endParaRPr lang="en-GB" dirty="0"/>
          </a:p>
          <a:p>
            <a:endParaRPr lang="en-GB" dirty="0"/>
          </a:p>
        </p:txBody>
      </p:sp>
      <p:sp>
        <p:nvSpPr>
          <p:cNvPr id="4" name="Slide Number Placeholder 3"/>
          <p:cNvSpPr>
            <a:spLocks noGrp="1"/>
          </p:cNvSpPr>
          <p:nvPr>
            <p:ph type="sldNum" sz="quarter" idx="10"/>
          </p:nvPr>
        </p:nvSpPr>
        <p:spPr/>
        <p:txBody>
          <a:bodyPr/>
          <a:lstStyle/>
          <a:p>
            <a:fld id="{D835FAB4-DF13-470B-8E28-677AFC82DCFB}" type="slidenum">
              <a:rPr lang="en-GB" smtClean="0"/>
              <a:t>6</a:t>
            </a:fld>
            <a:endParaRPr lang="en-GB"/>
          </a:p>
        </p:txBody>
      </p:sp>
    </p:spTree>
    <p:extLst>
      <p:ext uri="{BB962C8B-B14F-4D97-AF65-F5344CB8AC3E}">
        <p14:creationId xmlns:p14="http://schemas.microsoft.com/office/powerpoint/2010/main" val="4228796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blood sample should be collected as soon as possible after consent has</a:t>
            </a:r>
            <a:r>
              <a:rPr lang="en-GB" baseline="0" dirty="0" smtClean="0"/>
              <a:t> been obtained. </a:t>
            </a:r>
          </a:p>
          <a:p>
            <a:endParaRPr lang="en-GB" dirty="0" smtClean="0"/>
          </a:p>
          <a:p>
            <a:r>
              <a:rPr lang="en-GB" dirty="0" smtClean="0"/>
              <a:t>Blood kits can be ordered from the study team free of charge which contain</a:t>
            </a:r>
            <a:r>
              <a:rPr lang="en-GB" baseline="0" dirty="0" smtClean="0"/>
              <a:t> </a:t>
            </a:r>
            <a:r>
              <a:rPr lang="en-GB" baseline="0" dirty="0"/>
              <a:t>the blood</a:t>
            </a:r>
            <a:r>
              <a:rPr lang="en-GB" dirty="0"/>
              <a:t> tube</a:t>
            </a:r>
            <a:r>
              <a:rPr lang="en-GB" baseline="0" dirty="0"/>
              <a:t> and</a:t>
            </a:r>
            <a:r>
              <a:rPr lang="en-GB" dirty="0"/>
              <a:t> a £10</a:t>
            </a:r>
            <a:r>
              <a:rPr lang="en-GB" baseline="0" dirty="0"/>
              <a:t> </a:t>
            </a:r>
            <a:r>
              <a:rPr lang="en-GB" dirty="0"/>
              <a:t>voucher for the participant. Please give this to them as</a:t>
            </a:r>
            <a:r>
              <a:rPr lang="en-GB" baseline="0" dirty="0"/>
              <a:t> a thank you for taking part.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There is also a </a:t>
            </a:r>
            <a:r>
              <a:rPr lang="en-GB" baseline="0" dirty="0"/>
              <a:t>sample card to fill in time and date that the sample was collected.</a:t>
            </a:r>
          </a:p>
          <a:p>
            <a:endParaRPr lang="en-GB" baseline="0" dirty="0"/>
          </a:p>
          <a:p>
            <a:r>
              <a:rPr lang="en-GB" baseline="0" dirty="0"/>
              <a:t>Each blood kit has an unique ID number which will be on the blood tube and sample card.</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There is no need to write patient identifiable data on the card or on the blood tube as we only need the study ID, please remember to make a note of it before sealing the kit.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r>
              <a:rPr lang="en-GB" baseline="0" dirty="0"/>
              <a:t>The sample once collected, should be placed in the silver pouch provided and finally put into the clear plastic bag. The box will seal shut once a white piece of card is removed from the lid, and then the postage sticker can then be unpeeled and wrapped over the top.</a:t>
            </a:r>
          </a:p>
          <a:p>
            <a:endParaRPr lang="en-GB" baseline="0" dirty="0"/>
          </a:p>
          <a:p>
            <a:pPr defTabSz="931774">
              <a:defRPr/>
            </a:pPr>
            <a:r>
              <a:rPr lang="en-GB" baseline="0" dirty="0"/>
              <a:t>This can then be placed in your outgoing post at your place of work or put into any post box. </a:t>
            </a:r>
          </a:p>
          <a:p>
            <a:endParaRPr lang="en-GB" dirty="0"/>
          </a:p>
        </p:txBody>
      </p:sp>
      <p:sp>
        <p:nvSpPr>
          <p:cNvPr id="4" name="Slide Number Placeholder 3"/>
          <p:cNvSpPr>
            <a:spLocks noGrp="1"/>
          </p:cNvSpPr>
          <p:nvPr>
            <p:ph type="sldNum" sz="quarter" idx="10"/>
          </p:nvPr>
        </p:nvSpPr>
        <p:spPr/>
        <p:txBody>
          <a:bodyPr/>
          <a:lstStyle/>
          <a:p>
            <a:fld id="{D835FAB4-DF13-470B-8E28-677AFC82DCFB}" type="slidenum">
              <a:rPr lang="en-GB" smtClean="0"/>
              <a:t>7</a:t>
            </a:fld>
            <a:endParaRPr lang="en-GB"/>
          </a:p>
        </p:txBody>
      </p:sp>
    </p:spTree>
    <p:extLst>
      <p:ext uri="{BB962C8B-B14F-4D97-AF65-F5344CB8AC3E}">
        <p14:creationId xmlns:p14="http://schemas.microsoft.com/office/powerpoint/2010/main" val="2698799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a:t>
            </a:r>
            <a:r>
              <a:rPr lang="en-GB" dirty="0" smtClean="0"/>
              <a:t>taking </a:t>
            </a:r>
            <a:r>
              <a:rPr lang="en-GB" dirty="0"/>
              <a:t>the</a:t>
            </a:r>
            <a:r>
              <a:rPr lang="en-GB" baseline="0" dirty="0"/>
              <a:t> sample, please </a:t>
            </a:r>
            <a:r>
              <a:rPr lang="en-GB" dirty="0"/>
              <a:t>email the person who obtained consent with the</a:t>
            </a:r>
            <a:r>
              <a:rPr lang="en-GB" baseline="0" dirty="0"/>
              <a:t> study</a:t>
            </a:r>
            <a:r>
              <a:rPr lang="en-GB" dirty="0"/>
              <a:t> ID number used and the date the sample was sent. </a:t>
            </a:r>
          </a:p>
          <a:p>
            <a:endParaRPr lang="en-GB" dirty="0"/>
          </a:p>
          <a:p>
            <a:r>
              <a:rPr lang="en-GB" dirty="0"/>
              <a:t>We will send you a copy of the completed consent form to give to </a:t>
            </a:r>
            <a:r>
              <a:rPr lang="en-GB" dirty="0" smtClean="0"/>
              <a:t>participant.</a:t>
            </a:r>
          </a:p>
          <a:p>
            <a:endParaRPr lang="en-GB" dirty="0"/>
          </a:p>
          <a:p>
            <a:r>
              <a:rPr lang="en-GB" dirty="0"/>
              <a:t>You’ll be notified of the Blood test result within 7-10 days</a:t>
            </a:r>
            <a:r>
              <a:rPr lang="en-GB" baseline="0" dirty="0"/>
              <a:t> which can then be noted in the patient’s medical record.</a:t>
            </a:r>
            <a:endParaRPr lang="en-GB" dirty="0"/>
          </a:p>
          <a:p>
            <a:endParaRPr lang="en-GB" dirty="0"/>
          </a:p>
          <a:p>
            <a:r>
              <a:rPr lang="en-GB" baseline="0" dirty="0"/>
              <a:t>.</a:t>
            </a:r>
            <a:endParaRPr lang="en-GB" dirty="0"/>
          </a:p>
          <a:p>
            <a:endParaRPr lang="en-GB" dirty="0"/>
          </a:p>
        </p:txBody>
      </p:sp>
      <p:sp>
        <p:nvSpPr>
          <p:cNvPr id="4" name="Slide Number Placeholder 3"/>
          <p:cNvSpPr>
            <a:spLocks noGrp="1"/>
          </p:cNvSpPr>
          <p:nvPr>
            <p:ph type="sldNum" sz="quarter" idx="10"/>
          </p:nvPr>
        </p:nvSpPr>
        <p:spPr/>
        <p:txBody>
          <a:bodyPr/>
          <a:lstStyle/>
          <a:p>
            <a:fld id="{D835FAB4-DF13-470B-8E28-677AFC82DCFB}" type="slidenum">
              <a:rPr lang="en-GB" smtClean="0"/>
              <a:t>8</a:t>
            </a:fld>
            <a:endParaRPr lang="en-GB"/>
          </a:p>
        </p:txBody>
      </p:sp>
    </p:spTree>
    <p:extLst>
      <p:ext uri="{BB962C8B-B14F-4D97-AF65-F5344CB8AC3E}">
        <p14:creationId xmlns:p14="http://schemas.microsoft.com/office/powerpoint/2010/main" val="2402368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summarise the process, Please approach eligible</a:t>
            </a:r>
            <a:r>
              <a:rPr lang="en-GB" baseline="0" dirty="0"/>
              <a:t> patients to discuss the study and email contact details to the research team who will obtain consent</a:t>
            </a:r>
          </a:p>
          <a:p>
            <a:endParaRPr lang="en-GB" baseline="0" dirty="0"/>
          </a:p>
          <a:p>
            <a:r>
              <a:rPr lang="en-GB" baseline="0" dirty="0"/>
              <a:t>Take the blood sample using blue blood kit provided and give the participant the £10 voucher</a:t>
            </a:r>
          </a:p>
          <a:p>
            <a:endParaRPr lang="en-GB" baseline="0" dirty="0"/>
          </a:p>
          <a:p>
            <a:r>
              <a:rPr lang="en-GB" baseline="0" dirty="0"/>
              <a:t>Send the sealed kit in any post box and finally email the research team to confirm bloods have been sent and which ID number was used.</a:t>
            </a:r>
            <a:endParaRPr lang="en-GB" dirty="0"/>
          </a:p>
        </p:txBody>
      </p:sp>
      <p:sp>
        <p:nvSpPr>
          <p:cNvPr id="4" name="Slide Number Placeholder 3"/>
          <p:cNvSpPr>
            <a:spLocks noGrp="1"/>
          </p:cNvSpPr>
          <p:nvPr>
            <p:ph type="sldNum" sz="quarter" idx="10"/>
          </p:nvPr>
        </p:nvSpPr>
        <p:spPr/>
        <p:txBody>
          <a:bodyPr/>
          <a:lstStyle/>
          <a:p>
            <a:fld id="{D835FAB4-DF13-470B-8E28-677AFC82DCFB}" type="slidenum">
              <a:rPr lang="en-GB" smtClean="0"/>
              <a:t>9</a:t>
            </a:fld>
            <a:endParaRPr lang="en-GB"/>
          </a:p>
        </p:txBody>
      </p:sp>
    </p:spTree>
    <p:extLst>
      <p:ext uri="{BB962C8B-B14F-4D97-AF65-F5344CB8AC3E}">
        <p14:creationId xmlns:p14="http://schemas.microsoft.com/office/powerpoint/2010/main" val="3202686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2A22F0B-895D-45CD-BAFD-D7AA754F041D}" type="datetimeFigureOut">
              <a:rPr lang="en-GB" smtClean="0"/>
              <a:t>20/04/2021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23B076-C900-4A83-BDCD-7F4A405F95DA}" type="slidenum">
              <a:rPr lang="en-GB" smtClean="0"/>
              <a:t>‹#›</a:t>
            </a:fld>
            <a:endParaRPr lang="en-GB"/>
          </a:p>
        </p:txBody>
      </p:sp>
    </p:spTree>
    <p:extLst>
      <p:ext uri="{BB962C8B-B14F-4D97-AF65-F5344CB8AC3E}">
        <p14:creationId xmlns:p14="http://schemas.microsoft.com/office/powerpoint/2010/main" val="7663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A22F0B-895D-45CD-BAFD-D7AA754F041D}" type="datetimeFigureOut">
              <a:rPr lang="en-GB" smtClean="0"/>
              <a:t>20/04/2021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23B076-C900-4A83-BDCD-7F4A405F95DA}" type="slidenum">
              <a:rPr lang="en-GB" smtClean="0"/>
              <a:t>‹#›</a:t>
            </a:fld>
            <a:endParaRPr lang="en-GB"/>
          </a:p>
        </p:txBody>
      </p:sp>
    </p:spTree>
    <p:extLst>
      <p:ext uri="{BB962C8B-B14F-4D97-AF65-F5344CB8AC3E}">
        <p14:creationId xmlns:p14="http://schemas.microsoft.com/office/powerpoint/2010/main" val="1061719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A22F0B-895D-45CD-BAFD-D7AA754F041D}" type="datetimeFigureOut">
              <a:rPr lang="en-GB" smtClean="0"/>
              <a:t>20/04/2021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23B076-C900-4A83-BDCD-7F4A405F95DA}" type="slidenum">
              <a:rPr lang="en-GB" smtClean="0"/>
              <a:t>‹#›</a:t>
            </a:fld>
            <a:endParaRPr lang="en-GB"/>
          </a:p>
        </p:txBody>
      </p:sp>
    </p:spTree>
    <p:extLst>
      <p:ext uri="{BB962C8B-B14F-4D97-AF65-F5344CB8AC3E}">
        <p14:creationId xmlns:p14="http://schemas.microsoft.com/office/powerpoint/2010/main" val="219634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A22F0B-895D-45CD-BAFD-D7AA754F041D}" type="datetimeFigureOut">
              <a:rPr lang="en-GB" smtClean="0"/>
              <a:t>20/04/2021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23B076-C900-4A83-BDCD-7F4A405F95DA}" type="slidenum">
              <a:rPr lang="en-GB" smtClean="0"/>
              <a:t>‹#›</a:t>
            </a:fld>
            <a:endParaRPr lang="en-GB"/>
          </a:p>
        </p:txBody>
      </p:sp>
    </p:spTree>
    <p:extLst>
      <p:ext uri="{BB962C8B-B14F-4D97-AF65-F5344CB8AC3E}">
        <p14:creationId xmlns:p14="http://schemas.microsoft.com/office/powerpoint/2010/main" val="3161410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A22F0B-895D-45CD-BAFD-D7AA754F041D}" type="datetimeFigureOut">
              <a:rPr lang="en-GB" smtClean="0"/>
              <a:t>20/04/2021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23B076-C900-4A83-BDCD-7F4A405F95DA}" type="slidenum">
              <a:rPr lang="en-GB" smtClean="0"/>
              <a:t>‹#›</a:t>
            </a:fld>
            <a:endParaRPr lang="en-GB"/>
          </a:p>
        </p:txBody>
      </p:sp>
    </p:spTree>
    <p:extLst>
      <p:ext uri="{BB962C8B-B14F-4D97-AF65-F5344CB8AC3E}">
        <p14:creationId xmlns:p14="http://schemas.microsoft.com/office/powerpoint/2010/main" val="2844755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2A22F0B-895D-45CD-BAFD-D7AA754F041D}" type="datetimeFigureOut">
              <a:rPr lang="en-GB" smtClean="0"/>
              <a:t>20/04/2021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23B076-C900-4A83-BDCD-7F4A405F95DA}" type="slidenum">
              <a:rPr lang="en-GB" smtClean="0"/>
              <a:t>‹#›</a:t>
            </a:fld>
            <a:endParaRPr lang="en-GB"/>
          </a:p>
        </p:txBody>
      </p:sp>
    </p:spTree>
    <p:extLst>
      <p:ext uri="{BB962C8B-B14F-4D97-AF65-F5344CB8AC3E}">
        <p14:creationId xmlns:p14="http://schemas.microsoft.com/office/powerpoint/2010/main" val="512538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2A22F0B-895D-45CD-BAFD-D7AA754F041D}" type="datetimeFigureOut">
              <a:rPr lang="en-GB" smtClean="0"/>
              <a:t>20/04/2021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23B076-C900-4A83-BDCD-7F4A405F95DA}" type="slidenum">
              <a:rPr lang="en-GB" smtClean="0"/>
              <a:t>‹#›</a:t>
            </a:fld>
            <a:endParaRPr lang="en-GB"/>
          </a:p>
        </p:txBody>
      </p:sp>
    </p:spTree>
    <p:extLst>
      <p:ext uri="{BB962C8B-B14F-4D97-AF65-F5344CB8AC3E}">
        <p14:creationId xmlns:p14="http://schemas.microsoft.com/office/powerpoint/2010/main" val="728152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2A22F0B-895D-45CD-BAFD-D7AA754F041D}" type="datetimeFigureOut">
              <a:rPr lang="en-GB" smtClean="0"/>
              <a:t>20/04/2021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23B076-C900-4A83-BDCD-7F4A405F95DA}" type="slidenum">
              <a:rPr lang="en-GB" smtClean="0"/>
              <a:t>‹#›</a:t>
            </a:fld>
            <a:endParaRPr lang="en-GB"/>
          </a:p>
        </p:txBody>
      </p:sp>
    </p:spTree>
    <p:extLst>
      <p:ext uri="{BB962C8B-B14F-4D97-AF65-F5344CB8AC3E}">
        <p14:creationId xmlns:p14="http://schemas.microsoft.com/office/powerpoint/2010/main" val="2378851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A22F0B-895D-45CD-BAFD-D7AA754F041D}" type="datetimeFigureOut">
              <a:rPr lang="en-GB" smtClean="0"/>
              <a:t>20/04/2021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23B076-C900-4A83-BDCD-7F4A405F95DA}" type="slidenum">
              <a:rPr lang="en-GB" smtClean="0"/>
              <a:t>‹#›</a:t>
            </a:fld>
            <a:endParaRPr lang="en-GB"/>
          </a:p>
        </p:txBody>
      </p:sp>
    </p:spTree>
    <p:extLst>
      <p:ext uri="{BB962C8B-B14F-4D97-AF65-F5344CB8AC3E}">
        <p14:creationId xmlns:p14="http://schemas.microsoft.com/office/powerpoint/2010/main" val="988695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A22F0B-895D-45CD-BAFD-D7AA754F041D}" type="datetimeFigureOut">
              <a:rPr lang="en-GB" smtClean="0"/>
              <a:t>20/04/2021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23B076-C900-4A83-BDCD-7F4A405F95DA}" type="slidenum">
              <a:rPr lang="en-GB" smtClean="0"/>
              <a:t>‹#›</a:t>
            </a:fld>
            <a:endParaRPr lang="en-GB"/>
          </a:p>
        </p:txBody>
      </p:sp>
    </p:spTree>
    <p:extLst>
      <p:ext uri="{BB962C8B-B14F-4D97-AF65-F5344CB8AC3E}">
        <p14:creationId xmlns:p14="http://schemas.microsoft.com/office/powerpoint/2010/main" val="2758819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A22F0B-895D-45CD-BAFD-D7AA754F041D}" type="datetimeFigureOut">
              <a:rPr lang="en-GB" smtClean="0"/>
              <a:t>20/04/2021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23B076-C900-4A83-BDCD-7F4A405F95DA}" type="slidenum">
              <a:rPr lang="en-GB" smtClean="0"/>
              <a:t>‹#›</a:t>
            </a:fld>
            <a:endParaRPr lang="en-GB"/>
          </a:p>
        </p:txBody>
      </p:sp>
    </p:spTree>
    <p:extLst>
      <p:ext uri="{BB962C8B-B14F-4D97-AF65-F5344CB8AC3E}">
        <p14:creationId xmlns:p14="http://schemas.microsoft.com/office/powerpoint/2010/main" val="2782350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89000" t="75000" r="1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A22F0B-895D-45CD-BAFD-D7AA754F041D}" type="datetimeFigureOut">
              <a:rPr lang="en-GB" smtClean="0"/>
              <a:t>20/04/2021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23B076-C900-4A83-BDCD-7F4A405F95DA}" type="slidenum">
              <a:rPr lang="en-GB" smtClean="0"/>
              <a:t>‹#›</a:t>
            </a:fld>
            <a:endParaRPr lang="en-GB"/>
          </a:p>
        </p:txBody>
      </p:sp>
    </p:spTree>
    <p:extLst>
      <p:ext uri="{BB962C8B-B14F-4D97-AF65-F5344CB8AC3E}">
        <p14:creationId xmlns:p14="http://schemas.microsoft.com/office/powerpoint/2010/main" val="454658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hyperlink" Target="http://www.sinapps.org.uk/" TargetMode="External"/><Relationship Id="rId5" Type="http://schemas.openxmlformats.org/officeDocument/2006/relationships/hyperlink" Target="mailto:oxfordhealth.ppip@nhs.net" TargetMode="External"/><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64771"/>
            <a:ext cx="10515600" cy="5148944"/>
          </a:xfrm>
        </p:spPr>
        <p:txBody>
          <a:bodyPr>
            <a:normAutofit/>
          </a:bodyPr>
          <a:lstStyle/>
          <a:p>
            <a:pPr marL="0" indent="0">
              <a:buNone/>
            </a:pPr>
            <a:endParaRPr lang="en-GB" dirty="0"/>
          </a:p>
          <a:p>
            <a:pPr marL="0" indent="0">
              <a:buNone/>
            </a:pPr>
            <a:r>
              <a:rPr lang="en-GB" b="1" dirty="0"/>
              <a:t>Objective</a:t>
            </a:r>
          </a:p>
          <a:p>
            <a:pPr marL="0" indent="0">
              <a:buNone/>
            </a:pPr>
            <a:r>
              <a:rPr lang="en-GB" dirty="0"/>
              <a:t>To identify SINAPPS2 potential participants through  antibody testing of patients with psychosis</a:t>
            </a:r>
          </a:p>
          <a:p>
            <a:pPr marL="0" indent="0">
              <a:buNone/>
            </a:pPr>
            <a:endParaRPr lang="en-GB" dirty="0"/>
          </a:p>
          <a:p>
            <a:pPr marL="0" indent="0">
              <a:buNone/>
            </a:pPr>
            <a:r>
              <a:rPr lang="en-GB" b="1" dirty="0"/>
              <a:t>Design</a:t>
            </a:r>
          </a:p>
          <a:p>
            <a:r>
              <a:rPr lang="en-GB" dirty="0"/>
              <a:t>Observational cohort study</a:t>
            </a:r>
          </a:p>
          <a:p>
            <a:r>
              <a:rPr lang="en-GB" dirty="0"/>
              <a:t>Over 40 Mental Health Trusts in England and Scotland</a:t>
            </a:r>
          </a:p>
          <a:p>
            <a:r>
              <a:rPr lang="en-GB" dirty="0"/>
              <a:t>Blood sample as soon as possible after diagnosis of psychosis </a:t>
            </a:r>
          </a:p>
          <a:p>
            <a:r>
              <a:rPr lang="en-GB" dirty="0"/>
              <a:t>Live CBA: </a:t>
            </a:r>
            <a:r>
              <a:rPr lang="en-GB" dirty="0" smtClean="0"/>
              <a:t>NMDAR, </a:t>
            </a:r>
            <a:r>
              <a:rPr lang="en-GB" dirty="0"/>
              <a:t>LGI1, GABA-A and CASPR2</a:t>
            </a:r>
          </a:p>
          <a:p>
            <a:pPr marL="0" indent="0">
              <a:buNone/>
            </a:pPr>
            <a:endParaRPr lang="en-GB" dirty="0"/>
          </a:p>
          <a:p>
            <a:endParaRPr lang="en-GB" dirty="0"/>
          </a:p>
        </p:txBody>
      </p:sp>
      <p:sp>
        <p:nvSpPr>
          <p:cNvPr id="4" name="Title 1">
            <a:extLst>
              <a:ext uri="{FF2B5EF4-FFF2-40B4-BE49-F238E27FC236}">
                <a16:creationId xmlns="" xmlns:a16="http://schemas.microsoft.com/office/drawing/2014/main" id="{8AA879D7-4EDA-AB4C-B87F-FACC03284937}"/>
              </a:ext>
            </a:extLst>
          </p:cNvPr>
          <p:cNvSpPr>
            <a:spLocks noGrp="1"/>
          </p:cNvSpPr>
          <p:nvPr>
            <p:ph type="title"/>
          </p:nvPr>
        </p:nvSpPr>
        <p:spPr/>
        <p:txBody>
          <a:bodyPr>
            <a:normAutofit fontScale="90000"/>
          </a:bodyPr>
          <a:lstStyle/>
          <a:p>
            <a:pPr algn="ctr"/>
            <a:r>
              <a:rPr lang="en-GB" dirty="0"/>
              <a:t/>
            </a:r>
            <a:br>
              <a:rPr lang="en-GB" dirty="0"/>
            </a:br>
            <a:r>
              <a:rPr lang="en-GB" dirty="0"/>
              <a:t/>
            </a:r>
            <a:br>
              <a:rPr lang="en-GB" dirty="0"/>
            </a:br>
            <a:r>
              <a:rPr lang="en-GB" sz="4000" dirty="0"/>
              <a:t>Screening study </a:t>
            </a:r>
            <a:br>
              <a:rPr lang="en-GB" sz="4000" dirty="0"/>
            </a:br>
            <a:r>
              <a:rPr lang="en-GB" sz="4000" dirty="0"/>
              <a:t>Prevalence of Pathogenic Antibodies in Psychosis (PPiP2)</a:t>
            </a:r>
            <a:br>
              <a:rPr lang="en-GB" sz="4000" dirty="0"/>
            </a:br>
            <a:r>
              <a:rPr lang="en-GB" dirty="0"/>
              <a:t/>
            </a:r>
            <a:br>
              <a:rPr lang="en-GB" dirty="0"/>
            </a:br>
            <a:endParaRPr lang="en-GB" dirty="0"/>
          </a:p>
        </p:txBody>
      </p:sp>
      <p:pic>
        <p:nvPicPr>
          <p:cNvPr id="12" name="Audio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433483692"/>
      </p:ext>
    </p:extLst>
  </p:cSld>
  <p:clrMapOvr>
    <a:masterClrMapping/>
  </p:clrMapOvr>
  <mc:AlternateContent xmlns:mc="http://schemas.openxmlformats.org/markup-compatibility/2006" xmlns:p14="http://schemas.microsoft.com/office/powerpoint/2010/main">
    <mc:Choice Requires="p14">
      <p:transition spd="slow" p14:dur="2000" advTm="35248"/>
    </mc:Choice>
    <mc:Fallback xmlns="">
      <p:transition spd="slow" advTm="352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Contact details</a:t>
            </a:r>
          </a:p>
        </p:txBody>
      </p:sp>
      <p:sp>
        <p:nvSpPr>
          <p:cNvPr id="3" name="Content Placeholder 2"/>
          <p:cNvSpPr>
            <a:spLocks noGrp="1"/>
          </p:cNvSpPr>
          <p:nvPr>
            <p:ph idx="1"/>
          </p:nvPr>
        </p:nvSpPr>
        <p:spPr/>
        <p:txBody>
          <a:bodyPr>
            <a:normAutofit lnSpcReduction="10000"/>
          </a:bodyPr>
          <a:lstStyle/>
          <a:p>
            <a:pPr marL="0" indent="0">
              <a:buNone/>
            </a:pPr>
            <a:r>
              <a:rPr lang="en-GB" dirty="0"/>
              <a:t>			</a:t>
            </a:r>
          </a:p>
          <a:p>
            <a:pPr marL="0" indent="0">
              <a:buNone/>
            </a:pPr>
            <a:endParaRPr lang="en-GB" sz="3600" dirty="0">
              <a:hlinkClick r:id="rId5"/>
            </a:endParaRPr>
          </a:p>
          <a:p>
            <a:pPr marL="0" indent="0" algn="ctr">
              <a:buNone/>
            </a:pPr>
            <a:r>
              <a:rPr lang="en-GB" sz="3600" dirty="0">
                <a:hlinkClick r:id="rId5"/>
              </a:rPr>
              <a:t>oxfordhealth.ppip@nhs.net</a:t>
            </a:r>
            <a:r>
              <a:rPr lang="en-GB" sz="3600" dirty="0"/>
              <a:t>	</a:t>
            </a:r>
          </a:p>
          <a:p>
            <a:pPr marL="0" indent="0">
              <a:buNone/>
            </a:pPr>
            <a:endParaRPr lang="en-GB" sz="3600" dirty="0"/>
          </a:p>
          <a:p>
            <a:pPr marL="0" indent="0" algn="ctr">
              <a:buNone/>
            </a:pPr>
            <a:r>
              <a:rPr lang="en-GB" sz="3600" dirty="0">
                <a:hlinkClick r:id="rId6"/>
              </a:rPr>
              <a:t>www.sinapps.org.uk</a:t>
            </a:r>
            <a:endParaRPr lang="en-GB" sz="3600" dirty="0"/>
          </a:p>
          <a:p>
            <a:pPr marL="0" indent="0" algn="ctr">
              <a:buNone/>
            </a:pPr>
            <a:endParaRPr lang="en-GB" sz="3600" dirty="0"/>
          </a:p>
          <a:p>
            <a:pPr marL="0" indent="0">
              <a:buNone/>
            </a:pPr>
            <a:endParaRPr lang="en-GB" dirty="0"/>
          </a:p>
          <a:p>
            <a:pPr marL="0" indent="0">
              <a:buNone/>
            </a:pPr>
            <a:r>
              <a:rPr lang="en-GB" sz="2400" dirty="0"/>
              <a:t>	</a:t>
            </a:r>
          </a:p>
        </p:txBody>
      </p:sp>
      <p:pic>
        <p:nvPicPr>
          <p:cNvPr id="7" name="Picture 6"/>
          <p:cNvPicPr>
            <a:picLocks noChangeAspect="1"/>
          </p:cNvPicPr>
          <p:nvPr/>
        </p:nvPicPr>
        <p:blipFill>
          <a:blip r:embed="rId7"/>
          <a:stretch>
            <a:fillRect/>
          </a:stretch>
        </p:blipFill>
        <p:spPr>
          <a:xfrm>
            <a:off x="5187191" y="6135089"/>
            <a:ext cx="1173853" cy="521713"/>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35674191"/>
      </p:ext>
    </p:extLst>
  </p:cSld>
  <p:clrMapOvr>
    <a:masterClrMapping/>
  </p:clrMapOvr>
  <mc:AlternateContent xmlns:mc="http://schemas.openxmlformats.org/markup-compatibility/2006" xmlns:p14="http://schemas.microsoft.com/office/powerpoint/2010/main">
    <mc:Choice Requires="p14">
      <p:transition spd="slow" p14:dur="2000" advTm="8403"/>
    </mc:Choice>
    <mc:Fallback xmlns="">
      <p:transition spd="slow" advTm="84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
            </a:r>
            <a:br>
              <a:rPr lang="en-GB" dirty="0"/>
            </a:br>
            <a:r>
              <a:rPr lang="en-GB" dirty="0"/>
              <a:t/>
            </a:r>
            <a:br>
              <a:rPr lang="en-GB" dirty="0"/>
            </a:br>
            <a:r>
              <a:rPr lang="en-GB" dirty="0"/>
              <a:t/>
            </a:r>
            <a:br>
              <a:rPr lang="en-GB" dirty="0"/>
            </a:br>
            <a:r>
              <a:rPr lang="en-GB" dirty="0"/>
              <a:t>Recruitment Procedure for PPiP2 study</a:t>
            </a:r>
            <a:br>
              <a:rPr lang="en-GB" dirty="0"/>
            </a:br>
            <a:endParaRPr lang="en-GB" dirty="0"/>
          </a:p>
        </p:txBody>
      </p:sp>
      <p:sp>
        <p:nvSpPr>
          <p:cNvPr id="3" name="Subtitle 2"/>
          <p:cNvSpPr>
            <a:spLocks noGrp="1"/>
          </p:cNvSpPr>
          <p:nvPr>
            <p:ph type="subTitle" idx="1"/>
          </p:nvPr>
        </p:nvSpPr>
        <p:spPr>
          <a:xfrm>
            <a:off x="1524000" y="3186824"/>
            <a:ext cx="9144000" cy="2977308"/>
          </a:xfrm>
        </p:spPr>
        <p:txBody>
          <a:bodyPr>
            <a:noAutofit/>
          </a:bodyPr>
          <a:lstStyle/>
          <a:p>
            <a:pPr marL="342900" indent="-342900" algn="l">
              <a:buFont typeface="Arial" panose="020B0604020202020204" pitchFamily="34" charset="0"/>
              <a:buChar char="•"/>
            </a:pPr>
            <a:r>
              <a:rPr lang="en-GB" sz="2800" dirty="0"/>
              <a:t>Identify eligible participants</a:t>
            </a:r>
          </a:p>
          <a:p>
            <a:pPr marL="342900" indent="-342900" algn="l">
              <a:buFont typeface="Arial" panose="020B0604020202020204" pitchFamily="34" charset="0"/>
              <a:buChar char="•"/>
            </a:pPr>
            <a:endParaRPr lang="en-GB" sz="2800" dirty="0"/>
          </a:p>
          <a:p>
            <a:pPr marL="342900" indent="-342900" algn="l">
              <a:buFont typeface="Arial" panose="020B0604020202020204" pitchFamily="34" charset="0"/>
              <a:buChar char="•"/>
            </a:pPr>
            <a:r>
              <a:rPr lang="en-GB" sz="2800" dirty="0"/>
              <a:t>Informed consent</a:t>
            </a:r>
          </a:p>
          <a:p>
            <a:pPr marL="342900" indent="-342900" algn="l">
              <a:buFont typeface="Arial" panose="020B0604020202020204" pitchFamily="34" charset="0"/>
              <a:buChar char="•"/>
            </a:pPr>
            <a:endParaRPr lang="en-GB" sz="2800" dirty="0"/>
          </a:p>
          <a:p>
            <a:pPr marL="342900" indent="-342900" algn="l">
              <a:buFont typeface="Arial" panose="020B0604020202020204" pitchFamily="34" charset="0"/>
              <a:buChar char="•"/>
            </a:pPr>
            <a:r>
              <a:rPr lang="en-GB" sz="2800" dirty="0"/>
              <a:t>Send blood sample</a:t>
            </a:r>
            <a:br>
              <a:rPr lang="en-GB" sz="2800" dirty="0"/>
            </a:br>
            <a:endParaRPr lang="en-GB" sz="2800" dirty="0"/>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445024878"/>
      </p:ext>
    </p:extLst>
  </p:cSld>
  <p:clrMapOvr>
    <a:masterClrMapping/>
  </p:clrMapOvr>
  <mc:AlternateContent xmlns:mc="http://schemas.openxmlformats.org/markup-compatibility/2006" xmlns:p14="http://schemas.microsoft.com/office/powerpoint/2010/main">
    <mc:Choice Requires="p14">
      <p:transition spd="slow" p14:dur="2000" advTm="10016"/>
    </mc:Choice>
    <mc:Fallback xmlns="">
      <p:transition spd="slow" advTm="100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894"/>
            <a:ext cx="10515600" cy="1325563"/>
          </a:xfrm>
        </p:spPr>
        <p:txBody>
          <a:bodyPr/>
          <a:lstStyle/>
          <a:p>
            <a:pPr algn="ctr"/>
            <a:r>
              <a:rPr lang="en-GB" dirty="0"/>
              <a:t>Assess Eligibility</a:t>
            </a:r>
          </a:p>
        </p:txBody>
      </p:sp>
      <p:sp>
        <p:nvSpPr>
          <p:cNvPr id="3" name="Content Placeholder 2"/>
          <p:cNvSpPr>
            <a:spLocks noGrp="1"/>
          </p:cNvSpPr>
          <p:nvPr>
            <p:ph idx="1"/>
          </p:nvPr>
        </p:nvSpPr>
        <p:spPr>
          <a:xfrm>
            <a:off x="838200" y="1480456"/>
            <a:ext cx="10831286" cy="5161643"/>
          </a:xfrm>
        </p:spPr>
        <p:txBody>
          <a:bodyPr>
            <a:normAutofit lnSpcReduction="10000"/>
          </a:bodyPr>
          <a:lstStyle/>
          <a:p>
            <a:pPr marL="0" indent="0">
              <a:buNone/>
            </a:pPr>
            <a:r>
              <a:rPr lang="en-GB" b="1" dirty="0"/>
              <a:t>Inclusion criteria</a:t>
            </a:r>
          </a:p>
          <a:p>
            <a:pPr marL="0" indent="0">
              <a:buNone/>
            </a:pPr>
            <a:r>
              <a:rPr lang="en-GB" dirty="0"/>
              <a:t>1. Age 16-60</a:t>
            </a:r>
          </a:p>
          <a:p>
            <a:pPr marL="0" indent="0">
              <a:buNone/>
            </a:pPr>
            <a:r>
              <a:rPr lang="en-GB" dirty="0"/>
              <a:t>2. Acute psychosis symptoms (at least moderate)</a:t>
            </a:r>
          </a:p>
          <a:p>
            <a:pPr marL="0" indent="0">
              <a:buNone/>
            </a:pPr>
            <a:r>
              <a:rPr lang="en-GB" dirty="0"/>
              <a:t>3. Current episode of psychosis lasting for at least two weeks and less than two years (and at least 6 months remission prior to current episode)</a:t>
            </a:r>
          </a:p>
          <a:p>
            <a:pPr marL="0" indent="0">
              <a:buNone/>
            </a:pPr>
            <a:endParaRPr lang="en-GB" dirty="0"/>
          </a:p>
          <a:p>
            <a:pPr marL="0" indent="0">
              <a:buNone/>
            </a:pPr>
            <a:r>
              <a:rPr lang="en-GB" b="1" dirty="0"/>
              <a:t>Exclusion criteria</a:t>
            </a:r>
          </a:p>
          <a:p>
            <a:pPr marL="514350" indent="-514350">
              <a:buAutoNum type="arabicPeriod"/>
            </a:pPr>
            <a:r>
              <a:rPr lang="en-GB" dirty="0"/>
              <a:t>No coexisting neurological disorder (multiple sclerosis, epilepsy, cerebrovascular disease, traumatic brain injury, systemic lupus erythematosus, CNS vasculitis)</a:t>
            </a:r>
          </a:p>
          <a:p>
            <a:pPr marL="514350" indent="-514350">
              <a:buAutoNum type="arabicPeriod"/>
            </a:pPr>
            <a:r>
              <a:rPr lang="en-GB" dirty="0"/>
              <a:t>Pregnancy</a:t>
            </a:r>
          </a:p>
          <a:p>
            <a:endParaRPr lang="en-GB"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638892160"/>
      </p:ext>
    </p:extLst>
  </p:cSld>
  <p:clrMapOvr>
    <a:masterClrMapping/>
  </p:clrMapOvr>
  <mc:AlternateContent xmlns:mc="http://schemas.openxmlformats.org/markup-compatibility/2006" xmlns:p14="http://schemas.microsoft.com/office/powerpoint/2010/main">
    <mc:Choice Requires="p14">
      <p:transition spd="slow" p14:dur="2000" advTm="34963"/>
    </mc:Choice>
    <mc:Fallback xmlns="">
      <p:transition spd="slow" advTm="349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243"/>
            <a:ext cx="10515600" cy="1159712"/>
          </a:xfrm>
        </p:spPr>
        <p:txBody>
          <a:bodyPr/>
          <a:lstStyle/>
          <a:p>
            <a:pPr algn="ctr"/>
            <a:r>
              <a:rPr lang="en-GB" dirty="0"/>
              <a:t>Acute psychosis symptoms</a:t>
            </a:r>
          </a:p>
        </p:txBody>
      </p:sp>
      <p:sp>
        <p:nvSpPr>
          <p:cNvPr id="3" name="Content Placeholder 2"/>
          <p:cNvSpPr>
            <a:spLocks noGrp="1"/>
          </p:cNvSpPr>
          <p:nvPr>
            <p:ph idx="1"/>
          </p:nvPr>
        </p:nvSpPr>
        <p:spPr>
          <a:xfrm>
            <a:off x="838200" y="729343"/>
            <a:ext cx="10515600" cy="5812971"/>
          </a:xfrm>
        </p:spPr>
        <p:txBody>
          <a:bodyPr>
            <a:normAutofit/>
          </a:bodyPr>
          <a:lstStyle/>
          <a:p>
            <a:pPr marL="0" indent="0">
              <a:buNone/>
            </a:pPr>
            <a:endParaRPr lang="en-GB" sz="2600" dirty="0"/>
          </a:p>
          <a:p>
            <a:pPr marL="0" indent="0">
              <a:buNone/>
            </a:pPr>
            <a:r>
              <a:rPr lang="en-GB" sz="2600" dirty="0"/>
              <a:t>At least one of the following moderate – very severe symptoms:</a:t>
            </a:r>
            <a:endParaRPr lang="en-GB" sz="2600" b="1" dirty="0"/>
          </a:p>
          <a:p>
            <a:pPr marL="0" indent="0">
              <a:buNone/>
            </a:pPr>
            <a:r>
              <a:rPr lang="en-GB" sz="2400" b="1" dirty="0"/>
              <a:t>Positive</a:t>
            </a:r>
          </a:p>
          <a:p>
            <a:pPr lvl="1"/>
            <a:r>
              <a:rPr lang="en-GB" dirty="0"/>
              <a:t>Delusions</a:t>
            </a:r>
          </a:p>
          <a:p>
            <a:pPr lvl="1"/>
            <a:r>
              <a:rPr lang="en-GB" dirty="0"/>
              <a:t>Conceptual Disorganisation </a:t>
            </a:r>
          </a:p>
          <a:p>
            <a:pPr lvl="1"/>
            <a:r>
              <a:rPr lang="en-GB" dirty="0"/>
              <a:t>Hallucinatory Behaviour </a:t>
            </a:r>
          </a:p>
          <a:p>
            <a:pPr marL="0" indent="0">
              <a:buNone/>
            </a:pPr>
            <a:r>
              <a:rPr lang="en-GB" sz="2400" b="1" dirty="0"/>
              <a:t>Negative</a:t>
            </a:r>
          </a:p>
          <a:p>
            <a:pPr lvl="1"/>
            <a:r>
              <a:rPr lang="en-GB" dirty="0"/>
              <a:t>Blunted affect </a:t>
            </a:r>
          </a:p>
          <a:p>
            <a:pPr lvl="1"/>
            <a:r>
              <a:rPr lang="en-GB" dirty="0"/>
              <a:t>Passive/Apathetic Social Withdrawal </a:t>
            </a:r>
          </a:p>
          <a:p>
            <a:pPr lvl="1"/>
            <a:r>
              <a:rPr lang="en-GB" dirty="0"/>
              <a:t>Lack of Spontaneity &amp; Flow of Conversation </a:t>
            </a:r>
          </a:p>
          <a:p>
            <a:pPr marL="0" indent="0">
              <a:buNone/>
            </a:pPr>
            <a:r>
              <a:rPr lang="en-GB" sz="2400" b="1" dirty="0"/>
              <a:t>General symptoms</a:t>
            </a:r>
          </a:p>
          <a:p>
            <a:pPr lvl="1"/>
            <a:r>
              <a:rPr lang="en-GB" dirty="0"/>
              <a:t>Mannerisms &amp; posturing </a:t>
            </a:r>
          </a:p>
          <a:p>
            <a:pPr lvl="1"/>
            <a:r>
              <a:rPr lang="en-GB" dirty="0"/>
              <a:t>Unusual Thought Content</a:t>
            </a:r>
          </a:p>
          <a:p>
            <a:pPr marL="0" indent="0">
              <a:buNone/>
            </a:pPr>
            <a:endParaRPr lang="en-GB" dirty="0"/>
          </a:p>
          <a:p>
            <a:endParaRPr lang="en-GB"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82807891"/>
      </p:ext>
    </p:extLst>
  </p:cSld>
  <p:clrMapOvr>
    <a:masterClrMapping/>
  </p:clrMapOvr>
  <mc:AlternateContent xmlns:mc="http://schemas.openxmlformats.org/markup-compatibility/2006" xmlns:p14="http://schemas.microsoft.com/office/powerpoint/2010/main">
    <mc:Choice Requires="p14">
      <p:transition spd="slow" p14:dur="2000" advTm="23387"/>
    </mc:Choice>
    <mc:Fallback xmlns="">
      <p:transition spd="slow" advTm="233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Approaching potential participants</a:t>
            </a:r>
          </a:p>
        </p:txBody>
      </p:sp>
      <p:sp>
        <p:nvSpPr>
          <p:cNvPr id="3" name="Content Placeholder 2"/>
          <p:cNvSpPr>
            <a:spLocks noGrp="1"/>
          </p:cNvSpPr>
          <p:nvPr>
            <p:ph idx="1"/>
          </p:nvPr>
        </p:nvSpPr>
        <p:spPr>
          <a:xfrm>
            <a:off x="838200" y="1807285"/>
            <a:ext cx="10515600" cy="4369678"/>
          </a:xfrm>
        </p:spPr>
        <p:txBody>
          <a:bodyPr/>
          <a:lstStyle/>
          <a:p>
            <a:r>
              <a:rPr lang="en-GB" dirty="0"/>
              <a:t>Provide participant information sheet (PIS)</a:t>
            </a:r>
          </a:p>
          <a:p>
            <a:endParaRPr lang="en-GB" dirty="0"/>
          </a:p>
          <a:p>
            <a:r>
              <a:rPr lang="en-GB" dirty="0"/>
              <a:t>Assess Capacity</a:t>
            </a:r>
          </a:p>
          <a:p>
            <a:endParaRPr lang="en-GB" dirty="0"/>
          </a:p>
          <a:p>
            <a:pPr lvl="1"/>
            <a:r>
              <a:rPr lang="en-GB" dirty="0"/>
              <a:t>If patient lacks capacity approach personal consultee e.g. Next of Kin, relative, friend and provide consultee information sheet (PIS for Consultee)</a:t>
            </a:r>
          </a:p>
          <a:p>
            <a:pPr lvl="1"/>
            <a:endParaRPr lang="en-GB" dirty="0"/>
          </a:p>
          <a:p>
            <a:pPr lvl="1"/>
            <a:r>
              <a:rPr lang="en-GB" dirty="0"/>
              <a:t>If no personal consultee can be identified, consider a clinician not involved in the study to act as an professional consultee and provide PIS for Consultee</a:t>
            </a: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712288660"/>
      </p:ext>
    </p:extLst>
  </p:cSld>
  <p:clrMapOvr>
    <a:masterClrMapping/>
  </p:clrMapOvr>
  <mc:AlternateContent xmlns:mc="http://schemas.openxmlformats.org/markup-compatibility/2006" xmlns:p14="http://schemas.microsoft.com/office/powerpoint/2010/main">
    <mc:Choice Requires="p14">
      <p:transition spd="slow" p14:dur="2000" advTm="37883"/>
    </mc:Choice>
    <mc:Fallback xmlns="">
      <p:transition spd="slow" advTm="378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Consent Process </a:t>
            </a:r>
          </a:p>
        </p:txBody>
      </p:sp>
      <p:sp>
        <p:nvSpPr>
          <p:cNvPr id="3" name="Content Placeholder 2"/>
          <p:cNvSpPr>
            <a:spLocks noGrp="1"/>
          </p:cNvSpPr>
          <p:nvPr>
            <p:ph idx="1"/>
          </p:nvPr>
        </p:nvSpPr>
        <p:spPr>
          <a:xfrm>
            <a:off x="838200" y="1690688"/>
            <a:ext cx="10515600" cy="4341812"/>
          </a:xfrm>
        </p:spPr>
        <p:txBody>
          <a:bodyPr>
            <a:noAutofit/>
          </a:bodyPr>
          <a:lstStyle/>
          <a:p>
            <a:r>
              <a:rPr lang="en-GB" dirty="0"/>
              <a:t>Consent needs to be obtained by a member of the research team or a clinician with Good Clinical Practice training certificate</a:t>
            </a:r>
          </a:p>
          <a:p>
            <a:pPr marL="0" indent="0">
              <a:buNone/>
            </a:pPr>
            <a:endParaRPr lang="en-GB" dirty="0"/>
          </a:p>
          <a:p>
            <a:r>
              <a:rPr lang="en-GB" b="1" dirty="0"/>
              <a:t>Send Patient’s name, DOB, NHS number and patient/consultee contact details to the research team</a:t>
            </a:r>
          </a:p>
          <a:p>
            <a:endParaRPr lang="en-GB" dirty="0"/>
          </a:p>
          <a:p>
            <a:r>
              <a:rPr lang="en-GB" dirty="0"/>
              <a:t>A member of the research team will contact you when informed consent has been obtained and the blood sample can be collected. </a:t>
            </a: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920974440"/>
      </p:ext>
    </p:extLst>
  </p:cSld>
  <p:clrMapOvr>
    <a:masterClrMapping/>
  </p:clrMapOvr>
  <mc:AlternateContent xmlns:mc="http://schemas.openxmlformats.org/markup-compatibility/2006">
    <mc:Choice xmlns:p14="http://schemas.microsoft.com/office/powerpoint/2010/main" Requires="p14">
      <p:transition spd="slow" p14:dur="2000" advTm="45564"/>
    </mc:Choice>
    <mc:Fallback>
      <p:transition spd="slow" advTm="455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263"/>
            <a:ext cx="10515600" cy="987651"/>
          </a:xfrm>
        </p:spPr>
        <p:txBody>
          <a:bodyPr/>
          <a:lstStyle/>
          <a:p>
            <a:pPr algn="ctr"/>
            <a:r>
              <a:rPr lang="en-GB" dirty="0"/>
              <a:t>Taking blood samples</a:t>
            </a:r>
          </a:p>
        </p:txBody>
      </p:sp>
      <p:sp>
        <p:nvSpPr>
          <p:cNvPr id="4" name="TextBox 3"/>
          <p:cNvSpPr txBox="1"/>
          <p:nvPr/>
        </p:nvSpPr>
        <p:spPr>
          <a:xfrm>
            <a:off x="756406" y="1403884"/>
            <a:ext cx="4894218" cy="2554545"/>
          </a:xfrm>
          <a:prstGeom prst="rect">
            <a:avLst/>
          </a:prstGeom>
          <a:noFill/>
        </p:spPr>
        <p:txBody>
          <a:bodyPr wrap="square" rtlCol="0">
            <a:spAutoFit/>
          </a:bodyPr>
          <a:lstStyle/>
          <a:p>
            <a:r>
              <a:rPr lang="en-GB" sz="2000" dirty="0"/>
              <a:t>The kits contain</a:t>
            </a:r>
          </a:p>
          <a:p>
            <a:pPr marL="342900" indent="-342900">
              <a:buFont typeface="Arial" panose="020B0604020202020204" pitchFamily="34" charset="0"/>
              <a:buChar char="•"/>
            </a:pPr>
            <a:r>
              <a:rPr lang="en-GB" sz="2000" dirty="0"/>
              <a:t>Safe postal box with prepaid postage</a:t>
            </a:r>
          </a:p>
          <a:p>
            <a:pPr marL="285750" indent="-285750">
              <a:buFont typeface="Arial" panose="020B0604020202020204" pitchFamily="34" charset="0"/>
              <a:buChar char="•"/>
            </a:pPr>
            <a:r>
              <a:rPr lang="en-GB" sz="2000" dirty="0"/>
              <a:t>Blood tube with allocated ID number </a:t>
            </a:r>
          </a:p>
          <a:p>
            <a:pPr marL="285750" indent="-285750">
              <a:buFont typeface="Arial" panose="020B0604020202020204" pitchFamily="34" charset="0"/>
              <a:buChar char="•"/>
            </a:pPr>
            <a:r>
              <a:rPr lang="en-GB" sz="2000" dirty="0"/>
              <a:t>Blood card for writing time and date</a:t>
            </a:r>
          </a:p>
          <a:p>
            <a:pPr marL="285750" indent="-285750">
              <a:buFont typeface="Arial" panose="020B0604020202020204" pitchFamily="34" charset="0"/>
              <a:buChar char="•"/>
            </a:pPr>
            <a:r>
              <a:rPr lang="en-GB" sz="2000" dirty="0"/>
              <a:t>Silver pouch with slots for blood tube</a:t>
            </a:r>
          </a:p>
          <a:p>
            <a:pPr marL="285750" indent="-285750">
              <a:buFont typeface="Arial" panose="020B0604020202020204" pitchFamily="34" charset="0"/>
              <a:buChar char="•"/>
            </a:pPr>
            <a:r>
              <a:rPr lang="en-GB" sz="2000" dirty="0"/>
              <a:t>Clear plastic bag</a:t>
            </a:r>
          </a:p>
          <a:p>
            <a:pPr marL="285750" indent="-285750">
              <a:buFont typeface="Arial" panose="020B0604020202020204" pitchFamily="34" charset="0"/>
              <a:buChar char="•"/>
            </a:pPr>
            <a:r>
              <a:rPr lang="en-GB" sz="2000" dirty="0"/>
              <a:t>Love2shop voucher for participant</a:t>
            </a:r>
          </a:p>
          <a:p>
            <a:pPr marL="285750" indent="-285750">
              <a:buFontTx/>
              <a:buChar char="-"/>
            </a:pPr>
            <a:endParaRPr lang="en-GB" sz="2000" dirty="0"/>
          </a:p>
        </p:txBody>
      </p:sp>
      <p:sp>
        <p:nvSpPr>
          <p:cNvPr id="5" name="TextBox 4"/>
          <p:cNvSpPr txBox="1"/>
          <p:nvPr/>
        </p:nvSpPr>
        <p:spPr>
          <a:xfrm>
            <a:off x="535042" y="942219"/>
            <a:ext cx="5560958" cy="461665"/>
          </a:xfrm>
          <a:prstGeom prst="rect">
            <a:avLst/>
          </a:prstGeom>
          <a:noFill/>
        </p:spPr>
        <p:txBody>
          <a:bodyPr wrap="square" rtlCol="0">
            <a:spAutoFit/>
          </a:bodyPr>
          <a:lstStyle/>
          <a:p>
            <a:r>
              <a:rPr lang="en-GB" sz="2400" dirty="0"/>
              <a:t>1. Order blood kit online</a:t>
            </a:r>
          </a:p>
        </p:txBody>
      </p:sp>
      <p:sp>
        <p:nvSpPr>
          <p:cNvPr id="6" name="TextBox 5"/>
          <p:cNvSpPr txBox="1"/>
          <p:nvPr/>
        </p:nvSpPr>
        <p:spPr>
          <a:xfrm>
            <a:off x="497519" y="3605150"/>
            <a:ext cx="5411992" cy="2954655"/>
          </a:xfrm>
          <a:prstGeom prst="rect">
            <a:avLst/>
          </a:prstGeom>
          <a:noFill/>
        </p:spPr>
        <p:txBody>
          <a:bodyPr wrap="square" rtlCol="0">
            <a:spAutoFit/>
          </a:bodyPr>
          <a:lstStyle/>
          <a:p>
            <a:endParaRPr lang="en-GB" dirty="0"/>
          </a:p>
          <a:p>
            <a:r>
              <a:rPr lang="en-GB" sz="2400" dirty="0"/>
              <a:t>2. Take blood</a:t>
            </a:r>
          </a:p>
          <a:p>
            <a:endParaRPr lang="en-GB" sz="2400" dirty="0"/>
          </a:p>
          <a:p>
            <a:r>
              <a:rPr lang="en-GB" sz="2400" dirty="0"/>
              <a:t>3. Complete Blood Card</a:t>
            </a:r>
          </a:p>
          <a:p>
            <a:endParaRPr lang="en-GB" sz="2400" dirty="0"/>
          </a:p>
          <a:p>
            <a:r>
              <a:rPr lang="en-GB" sz="2400" dirty="0"/>
              <a:t>4. Give voucher to participant</a:t>
            </a:r>
          </a:p>
          <a:p>
            <a:endParaRPr lang="en-GB" sz="2400" dirty="0"/>
          </a:p>
          <a:p>
            <a:r>
              <a:rPr lang="en-GB" sz="2400" dirty="0"/>
              <a:t>5. Post the sample in the sealed box </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1987" y="5109142"/>
            <a:ext cx="4194747" cy="147774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5293" y="915554"/>
            <a:ext cx="3331441" cy="4166923"/>
          </a:xfrm>
          <a:prstGeom prst="rect">
            <a:avLst/>
          </a:prstGeom>
          <a:ln>
            <a:solidFill>
              <a:schemeClr val="tx1"/>
            </a:solidFill>
          </a:ln>
        </p:spPr>
      </p:pic>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022131547"/>
      </p:ext>
    </p:extLst>
  </p:cSld>
  <p:clrMapOvr>
    <a:masterClrMapping/>
  </p:clrMapOvr>
  <mc:AlternateContent xmlns:mc="http://schemas.openxmlformats.org/markup-compatibility/2006">
    <mc:Choice xmlns:p14="http://schemas.microsoft.com/office/powerpoint/2010/main" Requires="p14">
      <p:transition spd="slow" p14:dur="2000" advTm="52235"/>
    </mc:Choice>
    <mc:Fallback>
      <p:transition spd="slow" advTm="522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After taking blood</a:t>
            </a:r>
          </a:p>
        </p:txBody>
      </p:sp>
      <p:sp>
        <p:nvSpPr>
          <p:cNvPr id="3" name="Content Placeholder 2"/>
          <p:cNvSpPr>
            <a:spLocks noGrp="1"/>
          </p:cNvSpPr>
          <p:nvPr>
            <p:ph idx="1"/>
          </p:nvPr>
        </p:nvSpPr>
        <p:spPr>
          <a:xfrm>
            <a:off x="838200" y="1575254"/>
            <a:ext cx="10515600" cy="4351338"/>
          </a:xfrm>
        </p:spPr>
        <p:txBody>
          <a:bodyPr>
            <a:normAutofit lnSpcReduction="10000"/>
          </a:bodyPr>
          <a:lstStyle/>
          <a:p>
            <a:pPr marL="0" indent="0">
              <a:buNone/>
            </a:pPr>
            <a:endParaRPr lang="en-GB" dirty="0"/>
          </a:p>
          <a:p>
            <a:r>
              <a:rPr lang="en-GB" dirty="0"/>
              <a:t>Email the team with the ID number used and when the sample was sent.</a:t>
            </a:r>
          </a:p>
          <a:p>
            <a:endParaRPr lang="en-GB" dirty="0"/>
          </a:p>
          <a:p>
            <a:r>
              <a:rPr lang="en-GB" dirty="0"/>
              <a:t>Give completed consent form to participant</a:t>
            </a:r>
          </a:p>
          <a:p>
            <a:endParaRPr lang="en-GB" dirty="0"/>
          </a:p>
          <a:p>
            <a:r>
              <a:rPr lang="en-GB" dirty="0"/>
              <a:t>Results available in 7-10 days</a:t>
            </a:r>
          </a:p>
          <a:p>
            <a:endParaRPr lang="en-GB" dirty="0"/>
          </a:p>
          <a:p>
            <a:r>
              <a:rPr lang="en-GB" dirty="0"/>
              <a:t>Ensure results are noted in medical records</a:t>
            </a:r>
          </a:p>
          <a:p>
            <a:pPr marL="0" indent="0">
              <a:buNone/>
            </a:pPr>
            <a:endParaRPr lang="en-GB" dirty="0"/>
          </a:p>
          <a:p>
            <a:pPr marL="0" indent="0">
              <a:buNone/>
            </a:pPr>
            <a:endParaRPr lang="en-GB" dirty="0"/>
          </a:p>
          <a:p>
            <a:endParaRPr lang="en-GB" dirty="0"/>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18957579"/>
      </p:ext>
    </p:extLst>
  </p:cSld>
  <p:clrMapOvr>
    <a:masterClrMapping/>
  </p:clrMapOvr>
  <mc:AlternateContent xmlns:mc="http://schemas.openxmlformats.org/markup-compatibility/2006" xmlns:p14="http://schemas.microsoft.com/office/powerpoint/2010/main">
    <mc:Choice Requires="p14">
      <p:transition spd="slow" p14:dur="2000" advTm="18137"/>
    </mc:Choice>
    <mc:Fallback xmlns="">
      <p:transition spd="slow" advTm="181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84704"/>
          </a:xfrm>
        </p:spPr>
        <p:txBody>
          <a:bodyPr/>
          <a:lstStyle/>
          <a:p>
            <a:pPr algn="ctr"/>
            <a:r>
              <a:rPr lang="en-GB" dirty="0"/>
              <a:t>Summary</a:t>
            </a:r>
          </a:p>
        </p:txBody>
      </p:sp>
      <p:sp>
        <p:nvSpPr>
          <p:cNvPr id="3" name="Content Placeholder 2"/>
          <p:cNvSpPr>
            <a:spLocks noGrp="1"/>
          </p:cNvSpPr>
          <p:nvPr>
            <p:ph idx="1"/>
          </p:nvPr>
        </p:nvSpPr>
        <p:spPr>
          <a:xfrm>
            <a:off x="838200" y="1458686"/>
            <a:ext cx="10287000" cy="4833257"/>
          </a:xfrm>
        </p:spPr>
        <p:txBody>
          <a:bodyPr>
            <a:normAutofit lnSpcReduction="10000"/>
          </a:bodyPr>
          <a:lstStyle/>
          <a:p>
            <a:r>
              <a:rPr lang="en-GB" dirty="0"/>
              <a:t>Approach eligible participant to assess capacity and interest</a:t>
            </a:r>
          </a:p>
          <a:p>
            <a:pPr marL="0" indent="0">
              <a:buNone/>
            </a:pPr>
            <a:endParaRPr lang="en-GB" dirty="0"/>
          </a:p>
          <a:p>
            <a:r>
              <a:rPr lang="en-GB" dirty="0"/>
              <a:t>Email patient details to researcher who will obtain consent</a:t>
            </a:r>
          </a:p>
          <a:p>
            <a:endParaRPr lang="en-GB" dirty="0"/>
          </a:p>
          <a:p>
            <a:r>
              <a:rPr lang="en-GB" dirty="0"/>
              <a:t>Take and post blood sample</a:t>
            </a:r>
          </a:p>
          <a:p>
            <a:endParaRPr lang="en-GB" dirty="0"/>
          </a:p>
          <a:p>
            <a:r>
              <a:rPr lang="en-GB" dirty="0"/>
              <a:t>Provide participant with Voucher</a:t>
            </a:r>
          </a:p>
          <a:p>
            <a:endParaRPr lang="en-GB" dirty="0"/>
          </a:p>
          <a:p>
            <a:r>
              <a:rPr lang="en-GB" dirty="0"/>
              <a:t>Email researcher again with ID number used and confirmation bloods have been sent</a:t>
            </a: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705414997"/>
      </p:ext>
    </p:extLst>
  </p:cSld>
  <p:clrMapOvr>
    <a:masterClrMapping/>
  </p:clrMapOvr>
  <mc:AlternateContent xmlns:mc="http://schemas.openxmlformats.org/markup-compatibility/2006" xmlns:p14="http://schemas.microsoft.com/office/powerpoint/2010/main">
    <mc:Choice Requires="p14">
      <p:transition spd="slow" p14:dur="2000" advTm="21541"/>
    </mc:Choice>
    <mc:Fallback xmlns="">
      <p:transition spd="slow" advTm="215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729</TotalTime>
  <Words>1404</Words>
  <Application>Microsoft Office PowerPoint</Application>
  <PresentationFormat>Widescreen</PresentationFormat>
  <Paragraphs>163</Paragraphs>
  <Slides>10</Slides>
  <Notes>10</Notes>
  <HiddenSlides>0</HiddenSlides>
  <MMClips>10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  Screening study  Prevalence of Pathogenic Antibodies in Psychosis (PPiP2)  </vt:lpstr>
      <vt:lpstr>   Recruitment Procedure for PPiP2 study </vt:lpstr>
      <vt:lpstr>Assess Eligibility</vt:lpstr>
      <vt:lpstr>Acute psychosis symptoms</vt:lpstr>
      <vt:lpstr>Approaching potential participants</vt:lpstr>
      <vt:lpstr>Consent Process </vt:lpstr>
      <vt:lpstr>Taking blood samples</vt:lpstr>
      <vt:lpstr>After taking blood</vt:lpstr>
      <vt:lpstr>Summary</vt:lpstr>
      <vt:lpstr>Contact details</vt:lpstr>
    </vt:vector>
  </TitlesOfParts>
  <Company>Devon Partnership NHS Trust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Recruitment Procedure for PPiP2 study</dc:title>
  <dc:creator>Cairns Iona (Devon Partnership NHS Trust)</dc:creator>
  <cp:lastModifiedBy>Cairns Iona (Devon Partnership NHS Trust)</cp:lastModifiedBy>
  <cp:revision>75</cp:revision>
  <cp:lastPrinted>2021-03-09T11:43:11Z</cp:lastPrinted>
  <dcterms:created xsi:type="dcterms:W3CDTF">2021-03-04T14:21:33Z</dcterms:created>
  <dcterms:modified xsi:type="dcterms:W3CDTF">2021-04-20T12:57:21Z</dcterms:modified>
</cp:coreProperties>
</file>