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300" r:id="rId2"/>
    <p:sldId id="306" r:id="rId3"/>
    <p:sldId id="307" r:id="rId4"/>
    <p:sldId id="257" r:id="rId5"/>
    <p:sldId id="302" r:id="rId6"/>
    <p:sldId id="303" r:id="rId7"/>
    <p:sldId id="286" r:id="rId8"/>
    <p:sldId id="304" r:id="rId9"/>
    <p:sldId id="267" r:id="rId10"/>
    <p:sldId id="305" r:id="rId11"/>
    <p:sldId id="282" r:id="rId12"/>
    <p:sldId id="287" r:id="rId13"/>
    <p:sldId id="283" r:id="rId14"/>
    <p:sldId id="285" r:id="rId15"/>
    <p:sldId id="258" r:id="rId16"/>
    <p:sldId id="288" r:id="rId17"/>
    <p:sldId id="259" r:id="rId18"/>
    <p:sldId id="276" r:id="rId19"/>
    <p:sldId id="278" r:id="rId20"/>
    <p:sldId id="289" r:id="rId21"/>
    <p:sldId id="294" r:id="rId22"/>
    <p:sldId id="297" r:id="rId23"/>
    <p:sldId id="271" r:id="rId24"/>
    <p:sldId id="279" r:id="rId25"/>
    <p:sldId id="284" r:id="rId26"/>
    <p:sldId id="290" r:id="rId27"/>
    <p:sldId id="295" r:id="rId28"/>
    <p:sldId id="298" r:id="rId29"/>
    <p:sldId id="299" r:id="rId30"/>
    <p:sldId id="275" r:id="rId31"/>
    <p:sldId id="280" r:id="rId32"/>
    <p:sldId id="291" r:id="rId33"/>
    <p:sldId id="296" r:id="rId34"/>
    <p:sldId id="308" r:id="rId35"/>
    <p:sldId id="312" r:id="rId36"/>
    <p:sldId id="309" r:id="rId37"/>
    <p:sldId id="292" r:id="rId38"/>
    <p:sldId id="311" r:id="rId39"/>
    <p:sldId id="262" r:id="rId40"/>
    <p:sldId id="2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2137AF-DE1A-A946-BABF-D30789B87BCF}" v="732" dt="2021-03-30T09:48:59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/>
    <p:restoredTop sz="94562"/>
  </p:normalViewPr>
  <p:slideViewPr>
    <p:cSldViewPr snapToGrid="0" snapToObjects="1">
      <p:cViewPr varScale="1">
        <p:scale>
          <a:sx n="104" d="100"/>
          <a:sy n="104" d="100"/>
        </p:scale>
        <p:origin x="56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50" Type="http://schemas.openxmlformats.org/officeDocument/2006/relationships/customXml" Target="../customXml/item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ise Aukland" userId="6832f079483fa08c" providerId="LiveId" clId="{F82137AF-DE1A-A946-BABF-D30789B87BCF}"/>
    <pc:docChg chg="custSel modSld">
      <pc:chgData name="Louise Aukland" userId="6832f079483fa08c" providerId="LiveId" clId="{F82137AF-DE1A-A946-BABF-D30789B87BCF}" dt="2021-03-31T09:03:32.234" v="41" actId="114"/>
      <pc:docMkLst>
        <pc:docMk/>
      </pc:docMkLst>
      <pc:sldChg chg="modSp mod">
        <pc:chgData name="Louise Aukland" userId="6832f079483fa08c" providerId="LiveId" clId="{F82137AF-DE1A-A946-BABF-D30789B87BCF}" dt="2021-03-31T09:03:32.234" v="41" actId="114"/>
        <pc:sldMkLst>
          <pc:docMk/>
          <pc:sldMk cId="1038171018" sldId="284"/>
        </pc:sldMkLst>
        <pc:spChg chg="mod">
          <ac:chgData name="Louise Aukland" userId="6832f079483fa08c" providerId="LiveId" clId="{F82137AF-DE1A-A946-BABF-D30789B87BCF}" dt="2021-03-31T09:03:32.234" v="41" actId="114"/>
          <ac:spMkLst>
            <pc:docMk/>
            <pc:sldMk cId="1038171018" sldId="284"/>
            <ac:spMk id="4" creationId="{972F1C11-EECC-C544-B678-466B7EEC675F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3301E-A968-4CF2-9122-EDF8BEB9A07F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6FE3694-EC27-4E3B-8F52-14133F6A7DDD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1" dirty="0">
              <a:solidFill>
                <a:srgbClr val="002147"/>
              </a:solidFill>
            </a:rPr>
            <a:t>Lesson 1: Brain development in the early years</a:t>
          </a:r>
          <a:endParaRPr lang="en-US" sz="1800" dirty="0">
            <a:solidFill>
              <a:srgbClr val="002147"/>
            </a:solidFill>
          </a:endParaRPr>
        </a:p>
      </dgm:t>
    </dgm:pt>
    <dgm:pt modelId="{12277A29-91A6-4130-8EDA-2C06DAD9AF3D}" type="parTrans" cxnId="{FCE731D0-ABD8-4BFA-9BF5-94E447986888}">
      <dgm:prSet/>
      <dgm:spPr/>
      <dgm:t>
        <a:bodyPr/>
        <a:lstStyle/>
        <a:p>
          <a:endParaRPr lang="en-US"/>
        </a:p>
      </dgm:t>
    </dgm:pt>
    <dgm:pt modelId="{74316FE3-157A-4896-B6F3-7CBBB0B07629}" type="sibTrans" cxnId="{FCE731D0-ABD8-4BFA-9BF5-94E447986888}">
      <dgm:prSet/>
      <dgm:spPr/>
      <dgm:t>
        <a:bodyPr/>
        <a:lstStyle/>
        <a:p>
          <a:endParaRPr lang="en-US"/>
        </a:p>
      </dgm:t>
    </dgm:pt>
    <dgm:pt modelId="{BA3159A0-42C3-4559-8C49-88DFDA54A96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400" dirty="0"/>
            <a:t>- </a:t>
          </a:r>
          <a:r>
            <a:rPr lang="en-US" sz="1600" dirty="0"/>
            <a:t>Proliferation and pruning</a:t>
          </a:r>
        </a:p>
      </dgm:t>
    </dgm:pt>
    <dgm:pt modelId="{33745332-825A-4FB5-B994-A84E4924073D}" type="parTrans" cxnId="{A9EC51B1-682E-415C-8086-22DE510DEBB8}">
      <dgm:prSet/>
      <dgm:spPr/>
      <dgm:t>
        <a:bodyPr/>
        <a:lstStyle/>
        <a:p>
          <a:endParaRPr lang="en-US"/>
        </a:p>
      </dgm:t>
    </dgm:pt>
    <dgm:pt modelId="{79EDE70C-40A3-4615-AADE-212D868206BE}" type="sibTrans" cxnId="{A9EC51B1-682E-415C-8086-22DE510DEBB8}">
      <dgm:prSet/>
      <dgm:spPr/>
      <dgm:t>
        <a:bodyPr/>
        <a:lstStyle/>
        <a:p>
          <a:endParaRPr lang="en-US"/>
        </a:p>
      </dgm:t>
    </dgm:pt>
    <dgm:pt modelId="{FB153AA9-0FCB-4C57-A934-3EBAA294A51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Brain architecture</a:t>
          </a:r>
        </a:p>
      </dgm:t>
    </dgm:pt>
    <dgm:pt modelId="{3624F965-9F6B-4E41-834E-1FB16557DDF4}" type="parTrans" cxnId="{CCDD775F-748B-4B23-8E53-67D2E518404D}">
      <dgm:prSet/>
      <dgm:spPr/>
      <dgm:t>
        <a:bodyPr/>
        <a:lstStyle/>
        <a:p>
          <a:endParaRPr lang="en-US"/>
        </a:p>
      </dgm:t>
    </dgm:pt>
    <dgm:pt modelId="{F1565F30-974D-49C2-88D4-3F74E7ED22DB}" type="sibTrans" cxnId="{CCDD775F-748B-4B23-8E53-67D2E518404D}">
      <dgm:prSet/>
      <dgm:spPr/>
      <dgm:t>
        <a:bodyPr/>
        <a:lstStyle/>
        <a:p>
          <a:endParaRPr lang="en-US"/>
        </a:p>
      </dgm:t>
    </dgm:pt>
    <dgm:pt modelId="{919748BC-132E-49C2-9B2E-C4C6514F0FC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Neuroplasticity </a:t>
          </a:r>
        </a:p>
      </dgm:t>
    </dgm:pt>
    <dgm:pt modelId="{377CA1B7-75E7-4CD0-9E71-42860405608D}" type="parTrans" cxnId="{82A278D3-A6D3-44F3-9BD4-52207BCAC005}">
      <dgm:prSet/>
      <dgm:spPr/>
      <dgm:t>
        <a:bodyPr/>
        <a:lstStyle/>
        <a:p>
          <a:endParaRPr lang="en-US"/>
        </a:p>
      </dgm:t>
    </dgm:pt>
    <dgm:pt modelId="{E374883E-7712-4358-BEDA-E36E717D6052}" type="sibTrans" cxnId="{82A278D3-A6D3-44F3-9BD4-52207BCAC005}">
      <dgm:prSet/>
      <dgm:spPr/>
      <dgm:t>
        <a:bodyPr/>
        <a:lstStyle/>
        <a:p>
          <a:endParaRPr lang="en-US"/>
        </a:p>
      </dgm:t>
    </dgm:pt>
    <dgm:pt modelId="{0D9B68CB-DF30-4160-8681-C528B9BAC7E8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1800" b="1" dirty="0">
              <a:solidFill>
                <a:srgbClr val="002147"/>
              </a:solidFill>
            </a:rPr>
            <a:t>Lesson 2: Caregivers and the early years</a:t>
          </a:r>
          <a:endParaRPr lang="en-US" sz="1800" dirty="0">
            <a:solidFill>
              <a:srgbClr val="002147"/>
            </a:solidFill>
          </a:endParaRPr>
        </a:p>
      </dgm:t>
    </dgm:pt>
    <dgm:pt modelId="{55276A1A-8EAF-4EB5-AC67-6081895D2A54}" type="parTrans" cxnId="{E25D226A-7C60-4266-AA67-A2B93118A66A}">
      <dgm:prSet/>
      <dgm:spPr/>
      <dgm:t>
        <a:bodyPr/>
        <a:lstStyle/>
        <a:p>
          <a:endParaRPr lang="en-US"/>
        </a:p>
      </dgm:t>
    </dgm:pt>
    <dgm:pt modelId="{8A849222-859D-4DC7-8205-4EF09FA4957C}" type="sibTrans" cxnId="{E25D226A-7C60-4266-AA67-A2B93118A66A}">
      <dgm:prSet/>
      <dgm:spPr/>
      <dgm:t>
        <a:bodyPr/>
        <a:lstStyle/>
        <a:p>
          <a:endParaRPr lang="en-US"/>
        </a:p>
      </dgm:t>
    </dgm:pt>
    <dgm:pt modelId="{A32CEC62-D98D-4230-A184-239FD8DB348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Playful learning</a:t>
          </a:r>
        </a:p>
      </dgm:t>
    </dgm:pt>
    <dgm:pt modelId="{48EEEE27-B905-4CBA-B746-331D46956570}" type="parTrans" cxnId="{0BF2DB82-D289-47CF-AC81-D1413579FE92}">
      <dgm:prSet/>
      <dgm:spPr/>
      <dgm:t>
        <a:bodyPr/>
        <a:lstStyle/>
        <a:p>
          <a:endParaRPr lang="en-US"/>
        </a:p>
      </dgm:t>
    </dgm:pt>
    <dgm:pt modelId="{9F1FB875-75AC-449E-8B83-9F83AFBDAF03}" type="sibTrans" cxnId="{0BF2DB82-D289-47CF-AC81-D1413579FE92}">
      <dgm:prSet/>
      <dgm:spPr/>
      <dgm:t>
        <a:bodyPr/>
        <a:lstStyle/>
        <a:p>
          <a:endParaRPr lang="en-US"/>
        </a:p>
      </dgm:t>
    </dgm:pt>
    <dgm:pt modelId="{E83CA1FA-D9FD-4144-AD7E-1B2E67E075B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Baby talk</a:t>
          </a:r>
        </a:p>
      </dgm:t>
    </dgm:pt>
    <dgm:pt modelId="{ED575445-7AE8-473E-AF55-94D0170BB220}" type="parTrans" cxnId="{4F054769-3655-4B70-A366-4DC52BBCD677}">
      <dgm:prSet/>
      <dgm:spPr/>
      <dgm:t>
        <a:bodyPr/>
        <a:lstStyle/>
        <a:p>
          <a:endParaRPr lang="en-US"/>
        </a:p>
      </dgm:t>
    </dgm:pt>
    <dgm:pt modelId="{34979A1B-98F9-489F-A942-F5A838FAA154}" type="sibTrans" cxnId="{4F054769-3655-4B70-A366-4DC52BBCD677}">
      <dgm:prSet/>
      <dgm:spPr/>
      <dgm:t>
        <a:bodyPr/>
        <a:lstStyle/>
        <a:p>
          <a:endParaRPr lang="en-US"/>
        </a:p>
      </dgm:t>
    </dgm:pt>
    <dgm:pt modelId="{4778F51B-57BF-45E1-8D71-24C8D80686E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Contingent responsiveness</a:t>
          </a:r>
        </a:p>
      </dgm:t>
    </dgm:pt>
    <dgm:pt modelId="{2D0A119D-EADB-41E5-A732-6B62D927B3C0}" type="parTrans" cxnId="{9CBF2255-A39F-47E9-96F7-D2A61AFE2533}">
      <dgm:prSet/>
      <dgm:spPr/>
      <dgm:t>
        <a:bodyPr/>
        <a:lstStyle/>
        <a:p>
          <a:endParaRPr lang="en-US"/>
        </a:p>
      </dgm:t>
    </dgm:pt>
    <dgm:pt modelId="{41E52386-81CE-4346-AC25-B305AAED9A5D}" type="sibTrans" cxnId="{9CBF2255-A39F-47E9-96F7-D2A61AFE2533}">
      <dgm:prSet/>
      <dgm:spPr/>
      <dgm:t>
        <a:bodyPr/>
        <a:lstStyle/>
        <a:p>
          <a:endParaRPr lang="en-US"/>
        </a:p>
      </dgm:t>
    </dgm:pt>
    <dgm:pt modelId="{5971DCD1-FC6D-4333-A5C5-6D71F9C9867A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b="1" dirty="0">
              <a:solidFill>
                <a:srgbClr val="002147"/>
              </a:solidFill>
            </a:rPr>
            <a:t>Lesson 3: Brain development continues throughout life</a:t>
          </a:r>
          <a:endParaRPr lang="en-US" dirty="0">
            <a:solidFill>
              <a:srgbClr val="002147"/>
            </a:solidFill>
          </a:endParaRPr>
        </a:p>
      </dgm:t>
    </dgm:pt>
    <dgm:pt modelId="{749D0B09-6A0D-45F4-BF16-61E8C3BBB72B}" type="parTrans" cxnId="{1ED9D1B1-DE37-4DAD-9C72-21185E8C0E43}">
      <dgm:prSet/>
      <dgm:spPr/>
      <dgm:t>
        <a:bodyPr/>
        <a:lstStyle/>
        <a:p>
          <a:endParaRPr lang="en-US"/>
        </a:p>
      </dgm:t>
    </dgm:pt>
    <dgm:pt modelId="{3B5E373E-E36E-44E6-AA13-E3EBE15D6E09}" type="sibTrans" cxnId="{1ED9D1B1-DE37-4DAD-9C72-21185E8C0E43}">
      <dgm:prSet/>
      <dgm:spPr/>
      <dgm:t>
        <a:bodyPr/>
        <a:lstStyle/>
        <a:p>
          <a:endParaRPr lang="en-US"/>
        </a:p>
      </dgm:t>
    </dgm:pt>
    <dgm:pt modelId="{55544658-FEE5-442B-8CE8-28E61CA4E52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Long term health outcomes</a:t>
          </a:r>
        </a:p>
      </dgm:t>
    </dgm:pt>
    <dgm:pt modelId="{8F473241-BF72-4FEE-B0F9-290156FE1B23}" type="parTrans" cxnId="{B54BD780-8D5F-431A-83E7-B1CAC285B080}">
      <dgm:prSet/>
      <dgm:spPr/>
      <dgm:t>
        <a:bodyPr/>
        <a:lstStyle/>
        <a:p>
          <a:endParaRPr lang="en-US"/>
        </a:p>
      </dgm:t>
    </dgm:pt>
    <dgm:pt modelId="{93C88421-4B59-49DD-9BFA-145BD15F4F67}" type="sibTrans" cxnId="{B54BD780-8D5F-431A-83E7-B1CAC285B080}">
      <dgm:prSet/>
      <dgm:spPr/>
      <dgm:t>
        <a:bodyPr/>
        <a:lstStyle/>
        <a:p>
          <a:endParaRPr lang="en-US"/>
        </a:p>
      </dgm:t>
    </dgm:pt>
    <dgm:pt modelId="{BDEB703F-959B-4490-831B-CE29A5099B2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Resilience </a:t>
          </a:r>
        </a:p>
      </dgm:t>
    </dgm:pt>
    <dgm:pt modelId="{5D4BAB40-D524-49A4-9C8F-647A6AF19037}" type="parTrans" cxnId="{A41C0A90-111E-426E-9ADB-6595A99B52EC}">
      <dgm:prSet/>
      <dgm:spPr/>
      <dgm:t>
        <a:bodyPr/>
        <a:lstStyle/>
        <a:p>
          <a:endParaRPr lang="en-US"/>
        </a:p>
      </dgm:t>
    </dgm:pt>
    <dgm:pt modelId="{DC6D77B2-CE2E-42E8-8A9D-E75AB103E693}" type="sibTrans" cxnId="{A41C0A90-111E-426E-9ADB-6595A99B52EC}">
      <dgm:prSet/>
      <dgm:spPr/>
      <dgm:t>
        <a:bodyPr/>
        <a:lstStyle/>
        <a:p>
          <a:endParaRPr lang="en-US"/>
        </a:p>
      </dgm:t>
    </dgm:pt>
    <dgm:pt modelId="{0C999B89-3183-47E1-A9CD-FAD37DDA1F8E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 dirty="0"/>
            <a:t>- Early years are not deterministic</a:t>
          </a:r>
        </a:p>
      </dgm:t>
    </dgm:pt>
    <dgm:pt modelId="{1EA95CB0-ED26-4943-8A95-77AF0489B0D6}" type="parTrans" cxnId="{20DDF690-2EB1-4D3D-A18C-59444F455792}">
      <dgm:prSet/>
      <dgm:spPr/>
      <dgm:t>
        <a:bodyPr/>
        <a:lstStyle/>
        <a:p>
          <a:endParaRPr lang="en-US"/>
        </a:p>
      </dgm:t>
    </dgm:pt>
    <dgm:pt modelId="{04CB658A-D7F0-457D-B9AE-026EB79BE692}" type="sibTrans" cxnId="{20DDF690-2EB1-4D3D-A18C-59444F455792}">
      <dgm:prSet/>
      <dgm:spPr/>
      <dgm:t>
        <a:bodyPr/>
        <a:lstStyle/>
        <a:p>
          <a:endParaRPr lang="en-US"/>
        </a:p>
      </dgm:t>
    </dgm:pt>
    <dgm:pt modelId="{2063A193-7791-4814-B3F6-1DA930609460}" type="pres">
      <dgm:prSet presAssocID="{3FB3301E-A968-4CF2-9122-EDF8BEB9A07F}" presName="root" presStyleCnt="0">
        <dgm:presLayoutVars>
          <dgm:dir/>
          <dgm:resizeHandles val="exact"/>
        </dgm:presLayoutVars>
      </dgm:prSet>
      <dgm:spPr/>
    </dgm:pt>
    <dgm:pt modelId="{B336079B-65B5-47E3-8A7F-9A194B0EAA1B}" type="pres">
      <dgm:prSet presAssocID="{B6FE3694-EC27-4E3B-8F52-14133F6A7DDD}" presName="compNode" presStyleCnt="0"/>
      <dgm:spPr/>
    </dgm:pt>
    <dgm:pt modelId="{C8148C45-7269-4C33-8DBE-6147AE953DF2}" type="pres">
      <dgm:prSet presAssocID="{B6FE3694-EC27-4E3B-8F52-14133F6A7DDD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"/>
        </a:ext>
      </dgm:extLst>
    </dgm:pt>
    <dgm:pt modelId="{8E98FA13-CE5B-465F-B0D2-C00054E8D6A0}" type="pres">
      <dgm:prSet presAssocID="{B6FE3694-EC27-4E3B-8F52-14133F6A7DDD}" presName="iconSpace" presStyleCnt="0"/>
      <dgm:spPr/>
    </dgm:pt>
    <dgm:pt modelId="{48B72DBC-D941-468C-A89E-E413DD483064}" type="pres">
      <dgm:prSet presAssocID="{B6FE3694-EC27-4E3B-8F52-14133F6A7DDD}" presName="parTx" presStyleLbl="revTx" presStyleIdx="0" presStyleCnt="6">
        <dgm:presLayoutVars>
          <dgm:chMax val="0"/>
          <dgm:chPref val="0"/>
        </dgm:presLayoutVars>
      </dgm:prSet>
      <dgm:spPr/>
    </dgm:pt>
    <dgm:pt modelId="{8EC8E30A-FE25-440A-82C5-E6ECBB73E90F}" type="pres">
      <dgm:prSet presAssocID="{B6FE3694-EC27-4E3B-8F52-14133F6A7DDD}" presName="txSpace" presStyleCnt="0"/>
      <dgm:spPr/>
    </dgm:pt>
    <dgm:pt modelId="{81646D02-C569-4FDA-956E-3F7CEA97B832}" type="pres">
      <dgm:prSet presAssocID="{B6FE3694-EC27-4E3B-8F52-14133F6A7DDD}" presName="desTx" presStyleLbl="revTx" presStyleIdx="1" presStyleCnt="6">
        <dgm:presLayoutVars/>
      </dgm:prSet>
      <dgm:spPr/>
    </dgm:pt>
    <dgm:pt modelId="{EEE317F5-6BBF-4055-B3F6-5968B943DA0D}" type="pres">
      <dgm:prSet presAssocID="{74316FE3-157A-4896-B6F3-7CBBB0B07629}" presName="sibTrans" presStyleCnt="0"/>
      <dgm:spPr/>
    </dgm:pt>
    <dgm:pt modelId="{712EEBF9-72BF-4548-A570-85A996C8B210}" type="pres">
      <dgm:prSet presAssocID="{0D9B68CB-DF30-4160-8681-C528B9BAC7E8}" presName="compNode" presStyleCnt="0"/>
      <dgm:spPr/>
    </dgm:pt>
    <dgm:pt modelId="{05804101-CCA4-4A47-8419-2BED18413DF4}" type="pres">
      <dgm:prSet presAssocID="{0D9B68CB-DF30-4160-8681-C528B9BAC7E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ild with Balloon"/>
        </a:ext>
      </dgm:extLst>
    </dgm:pt>
    <dgm:pt modelId="{E64CA34A-0349-4097-945F-DD3712FDD778}" type="pres">
      <dgm:prSet presAssocID="{0D9B68CB-DF30-4160-8681-C528B9BAC7E8}" presName="iconSpace" presStyleCnt="0"/>
      <dgm:spPr/>
    </dgm:pt>
    <dgm:pt modelId="{14B3B0A9-1FB1-4E8E-A279-CE22789C48F3}" type="pres">
      <dgm:prSet presAssocID="{0D9B68CB-DF30-4160-8681-C528B9BAC7E8}" presName="parTx" presStyleLbl="revTx" presStyleIdx="2" presStyleCnt="6">
        <dgm:presLayoutVars>
          <dgm:chMax val="0"/>
          <dgm:chPref val="0"/>
        </dgm:presLayoutVars>
      </dgm:prSet>
      <dgm:spPr/>
    </dgm:pt>
    <dgm:pt modelId="{8010F27C-D1F1-49AE-A40C-DA3B56689D6B}" type="pres">
      <dgm:prSet presAssocID="{0D9B68CB-DF30-4160-8681-C528B9BAC7E8}" presName="txSpace" presStyleCnt="0"/>
      <dgm:spPr/>
    </dgm:pt>
    <dgm:pt modelId="{929E0648-0FB1-4526-9DCF-92D35509BEE5}" type="pres">
      <dgm:prSet presAssocID="{0D9B68CB-DF30-4160-8681-C528B9BAC7E8}" presName="desTx" presStyleLbl="revTx" presStyleIdx="3" presStyleCnt="6">
        <dgm:presLayoutVars/>
      </dgm:prSet>
      <dgm:spPr/>
    </dgm:pt>
    <dgm:pt modelId="{8391AF0A-458A-4AA1-8ACF-6EBD80B7E844}" type="pres">
      <dgm:prSet presAssocID="{8A849222-859D-4DC7-8205-4EF09FA4957C}" presName="sibTrans" presStyleCnt="0"/>
      <dgm:spPr/>
    </dgm:pt>
    <dgm:pt modelId="{F3CC0F47-4CA2-4D89-8F60-EC68F4D16449}" type="pres">
      <dgm:prSet presAssocID="{5971DCD1-FC6D-4333-A5C5-6D71F9C9867A}" presName="compNode" presStyleCnt="0"/>
      <dgm:spPr/>
    </dgm:pt>
    <dgm:pt modelId="{C05C6D29-E6EA-4C6D-8AE0-2A379DD03068}" type="pres">
      <dgm:prSet presAssocID="{5971DCD1-FC6D-4333-A5C5-6D71F9C9867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5EE09468-5DB0-4589-8168-A6447F80935D}" type="pres">
      <dgm:prSet presAssocID="{5971DCD1-FC6D-4333-A5C5-6D71F9C9867A}" presName="iconSpace" presStyleCnt="0"/>
      <dgm:spPr/>
    </dgm:pt>
    <dgm:pt modelId="{AA38AA0F-A4D3-45C5-964E-5DA3A334166B}" type="pres">
      <dgm:prSet presAssocID="{5971DCD1-FC6D-4333-A5C5-6D71F9C9867A}" presName="parTx" presStyleLbl="revTx" presStyleIdx="4" presStyleCnt="6">
        <dgm:presLayoutVars>
          <dgm:chMax val="0"/>
          <dgm:chPref val="0"/>
        </dgm:presLayoutVars>
      </dgm:prSet>
      <dgm:spPr/>
    </dgm:pt>
    <dgm:pt modelId="{39D3792A-3E93-487C-A7D8-6DFC696F2ED6}" type="pres">
      <dgm:prSet presAssocID="{5971DCD1-FC6D-4333-A5C5-6D71F9C9867A}" presName="txSpace" presStyleCnt="0"/>
      <dgm:spPr/>
    </dgm:pt>
    <dgm:pt modelId="{B7C47C23-A4C1-441E-BDE3-F76C2BA60F6D}" type="pres">
      <dgm:prSet presAssocID="{5971DCD1-FC6D-4333-A5C5-6D71F9C9867A}" presName="desTx" presStyleLbl="revTx" presStyleIdx="5" presStyleCnt="6">
        <dgm:presLayoutVars/>
      </dgm:prSet>
      <dgm:spPr/>
    </dgm:pt>
  </dgm:ptLst>
  <dgm:cxnLst>
    <dgm:cxn modelId="{45F5F50D-923C-4634-AB82-5FD2284F7274}" type="presOf" srcId="{919748BC-132E-49C2-9B2E-C4C6514F0FC9}" destId="{81646D02-C569-4FDA-956E-3F7CEA97B832}" srcOrd="0" destOrd="2" presId="urn:microsoft.com/office/officeart/2018/5/layout/CenteredIconLabelDescriptionList"/>
    <dgm:cxn modelId="{93BDE913-7BC1-4256-B534-02E730AFEAC8}" type="presOf" srcId="{0D9B68CB-DF30-4160-8681-C528B9BAC7E8}" destId="{14B3B0A9-1FB1-4E8E-A279-CE22789C48F3}" srcOrd="0" destOrd="0" presId="urn:microsoft.com/office/officeart/2018/5/layout/CenteredIconLabelDescriptionList"/>
    <dgm:cxn modelId="{BD125719-65B9-48F7-9EC4-0ED4631CEC7C}" type="presOf" srcId="{B6FE3694-EC27-4E3B-8F52-14133F6A7DDD}" destId="{48B72DBC-D941-468C-A89E-E413DD483064}" srcOrd="0" destOrd="0" presId="urn:microsoft.com/office/officeart/2018/5/layout/CenteredIconLabelDescriptionList"/>
    <dgm:cxn modelId="{39009927-F6F6-4ADD-AD4D-F69B5767246B}" type="presOf" srcId="{3FB3301E-A968-4CF2-9122-EDF8BEB9A07F}" destId="{2063A193-7791-4814-B3F6-1DA930609460}" srcOrd="0" destOrd="0" presId="urn:microsoft.com/office/officeart/2018/5/layout/CenteredIconLabelDescriptionList"/>
    <dgm:cxn modelId="{A7BEE84E-14B9-47E0-9828-5AB1253445EB}" type="presOf" srcId="{55544658-FEE5-442B-8CE8-28E61CA4E529}" destId="{B7C47C23-A4C1-441E-BDE3-F76C2BA60F6D}" srcOrd="0" destOrd="0" presId="urn:microsoft.com/office/officeart/2018/5/layout/CenteredIconLabelDescriptionList"/>
    <dgm:cxn modelId="{9CBF2255-A39F-47E9-96F7-D2A61AFE2533}" srcId="{0D9B68CB-DF30-4160-8681-C528B9BAC7E8}" destId="{4778F51B-57BF-45E1-8D71-24C8D80686E6}" srcOrd="2" destOrd="0" parTransId="{2D0A119D-EADB-41E5-A732-6B62D927B3C0}" sibTransId="{41E52386-81CE-4346-AC25-B305AAED9A5D}"/>
    <dgm:cxn modelId="{CCDD775F-748B-4B23-8E53-67D2E518404D}" srcId="{B6FE3694-EC27-4E3B-8F52-14133F6A7DDD}" destId="{FB153AA9-0FCB-4C57-A934-3EBAA294A517}" srcOrd="1" destOrd="0" parTransId="{3624F965-9F6B-4E41-834E-1FB16557DDF4}" sibTransId="{F1565F30-974D-49C2-88D4-3F74E7ED22DB}"/>
    <dgm:cxn modelId="{414A4D65-363A-4D0B-B31B-8A9F87168622}" type="presOf" srcId="{A32CEC62-D98D-4230-A184-239FD8DB348B}" destId="{929E0648-0FB1-4526-9DCF-92D35509BEE5}" srcOrd="0" destOrd="0" presId="urn:microsoft.com/office/officeart/2018/5/layout/CenteredIconLabelDescriptionList"/>
    <dgm:cxn modelId="{4F054769-3655-4B70-A366-4DC52BBCD677}" srcId="{0D9B68CB-DF30-4160-8681-C528B9BAC7E8}" destId="{E83CA1FA-D9FD-4144-AD7E-1B2E67E075B4}" srcOrd="1" destOrd="0" parTransId="{ED575445-7AE8-473E-AF55-94D0170BB220}" sibTransId="{34979A1B-98F9-489F-A942-F5A838FAA154}"/>
    <dgm:cxn modelId="{E25D226A-7C60-4266-AA67-A2B93118A66A}" srcId="{3FB3301E-A968-4CF2-9122-EDF8BEB9A07F}" destId="{0D9B68CB-DF30-4160-8681-C528B9BAC7E8}" srcOrd="1" destOrd="0" parTransId="{55276A1A-8EAF-4EB5-AC67-6081895D2A54}" sibTransId="{8A849222-859D-4DC7-8205-4EF09FA4957C}"/>
    <dgm:cxn modelId="{29D64B76-8910-4AFE-9018-E7DB9861614B}" type="presOf" srcId="{5971DCD1-FC6D-4333-A5C5-6D71F9C9867A}" destId="{AA38AA0F-A4D3-45C5-964E-5DA3A334166B}" srcOrd="0" destOrd="0" presId="urn:microsoft.com/office/officeart/2018/5/layout/CenteredIconLabelDescriptionList"/>
    <dgm:cxn modelId="{AC841C7B-72B6-41AC-8C7D-D9331116225E}" type="presOf" srcId="{BDEB703F-959B-4490-831B-CE29A5099B2E}" destId="{B7C47C23-A4C1-441E-BDE3-F76C2BA60F6D}" srcOrd="0" destOrd="1" presId="urn:microsoft.com/office/officeart/2018/5/layout/CenteredIconLabelDescriptionList"/>
    <dgm:cxn modelId="{B54BD780-8D5F-431A-83E7-B1CAC285B080}" srcId="{5971DCD1-FC6D-4333-A5C5-6D71F9C9867A}" destId="{55544658-FEE5-442B-8CE8-28E61CA4E529}" srcOrd="0" destOrd="0" parTransId="{8F473241-BF72-4FEE-B0F9-290156FE1B23}" sibTransId="{93C88421-4B59-49DD-9BFA-145BD15F4F67}"/>
    <dgm:cxn modelId="{0BF2DB82-D289-47CF-AC81-D1413579FE92}" srcId="{0D9B68CB-DF30-4160-8681-C528B9BAC7E8}" destId="{A32CEC62-D98D-4230-A184-239FD8DB348B}" srcOrd="0" destOrd="0" parTransId="{48EEEE27-B905-4CBA-B746-331D46956570}" sibTransId="{9F1FB875-75AC-449E-8B83-9F83AFBDAF03}"/>
    <dgm:cxn modelId="{3A56B686-5E22-4C02-B8A9-0D5920094E20}" type="presOf" srcId="{FB153AA9-0FCB-4C57-A934-3EBAA294A517}" destId="{81646D02-C569-4FDA-956E-3F7CEA97B832}" srcOrd="0" destOrd="1" presId="urn:microsoft.com/office/officeart/2018/5/layout/CenteredIconLabelDescriptionList"/>
    <dgm:cxn modelId="{A41C0A90-111E-426E-9ADB-6595A99B52EC}" srcId="{5971DCD1-FC6D-4333-A5C5-6D71F9C9867A}" destId="{BDEB703F-959B-4490-831B-CE29A5099B2E}" srcOrd="1" destOrd="0" parTransId="{5D4BAB40-D524-49A4-9C8F-647A6AF19037}" sibTransId="{DC6D77B2-CE2E-42E8-8A9D-E75AB103E693}"/>
    <dgm:cxn modelId="{20DDF690-2EB1-4D3D-A18C-59444F455792}" srcId="{5971DCD1-FC6D-4333-A5C5-6D71F9C9867A}" destId="{0C999B89-3183-47E1-A9CD-FAD37DDA1F8E}" srcOrd="2" destOrd="0" parTransId="{1EA95CB0-ED26-4943-8A95-77AF0489B0D6}" sibTransId="{04CB658A-D7F0-457D-B9AE-026EB79BE692}"/>
    <dgm:cxn modelId="{38B5B891-1B83-4FD3-B9A1-BE419EB31296}" type="presOf" srcId="{4778F51B-57BF-45E1-8D71-24C8D80686E6}" destId="{929E0648-0FB1-4526-9DCF-92D35509BEE5}" srcOrd="0" destOrd="2" presId="urn:microsoft.com/office/officeart/2018/5/layout/CenteredIconLabelDescriptionList"/>
    <dgm:cxn modelId="{14110CA1-E976-4170-8E2D-4DF81256BCAB}" type="presOf" srcId="{0C999B89-3183-47E1-A9CD-FAD37DDA1F8E}" destId="{B7C47C23-A4C1-441E-BDE3-F76C2BA60F6D}" srcOrd="0" destOrd="2" presId="urn:microsoft.com/office/officeart/2018/5/layout/CenteredIconLabelDescriptionList"/>
    <dgm:cxn modelId="{3705BAA9-E87A-475F-982A-A8E4D1BCE1E5}" type="presOf" srcId="{BA3159A0-42C3-4559-8C49-88DFDA54A966}" destId="{81646D02-C569-4FDA-956E-3F7CEA97B832}" srcOrd="0" destOrd="0" presId="urn:microsoft.com/office/officeart/2018/5/layout/CenteredIconLabelDescriptionList"/>
    <dgm:cxn modelId="{A9EC51B1-682E-415C-8086-22DE510DEBB8}" srcId="{B6FE3694-EC27-4E3B-8F52-14133F6A7DDD}" destId="{BA3159A0-42C3-4559-8C49-88DFDA54A966}" srcOrd="0" destOrd="0" parTransId="{33745332-825A-4FB5-B994-A84E4924073D}" sibTransId="{79EDE70C-40A3-4615-AADE-212D868206BE}"/>
    <dgm:cxn modelId="{1ED9D1B1-DE37-4DAD-9C72-21185E8C0E43}" srcId="{3FB3301E-A968-4CF2-9122-EDF8BEB9A07F}" destId="{5971DCD1-FC6D-4333-A5C5-6D71F9C9867A}" srcOrd="2" destOrd="0" parTransId="{749D0B09-6A0D-45F4-BF16-61E8C3BBB72B}" sibTransId="{3B5E373E-E36E-44E6-AA13-E3EBE15D6E09}"/>
    <dgm:cxn modelId="{0B6CFCC9-023F-4CBE-BE6D-16ED5FCFE74D}" type="presOf" srcId="{E83CA1FA-D9FD-4144-AD7E-1B2E67E075B4}" destId="{929E0648-0FB1-4526-9DCF-92D35509BEE5}" srcOrd="0" destOrd="1" presId="urn:microsoft.com/office/officeart/2018/5/layout/CenteredIconLabelDescriptionList"/>
    <dgm:cxn modelId="{FCE731D0-ABD8-4BFA-9BF5-94E447986888}" srcId="{3FB3301E-A968-4CF2-9122-EDF8BEB9A07F}" destId="{B6FE3694-EC27-4E3B-8F52-14133F6A7DDD}" srcOrd="0" destOrd="0" parTransId="{12277A29-91A6-4130-8EDA-2C06DAD9AF3D}" sibTransId="{74316FE3-157A-4896-B6F3-7CBBB0B07629}"/>
    <dgm:cxn modelId="{82A278D3-A6D3-44F3-9BD4-52207BCAC005}" srcId="{B6FE3694-EC27-4E3B-8F52-14133F6A7DDD}" destId="{919748BC-132E-49C2-9B2E-C4C6514F0FC9}" srcOrd="2" destOrd="0" parTransId="{377CA1B7-75E7-4CD0-9E71-42860405608D}" sibTransId="{E374883E-7712-4358-BEDA-E36E717D6052}"/>
    <dgm:cxn modelId="{97E4E014-248C-495F-A1AA-7815E2DFB54A}" type="presParOf" srcId="{2063A193-7791-4814-B3F6-1DA930609460}" destId="{B336079B-65B5-47E3-8A7F-9A194B0EAA1B}" srcOrd="0" destOrd="0" presId="urn:microsoft.com/office/officeart/2018/5/layout/CenteredIconLabelDescriptionList"/>
    <dgm:cxn modelId="{5C4E20E7-2CA8-41D5-ADA6-18CA7043F90B}" type="presParOf" srcId="{B336079B-65B5-47E3-8A7F-9A194B0EAA1B}" destId="{C8148C45-7269-4C33-8DBE-6147AE953DF2}" srcOrd="0" destOrd="0" presId="urn:microsoft.com/office/officeart/2018/5/layout/CenteredIconLabelDescriptionList"/>
    <dgm:cxn modelId="{2696B0F9-9C85-4B55-83BD-E1290846C8D1}" type="presParOf" srcId="{B336079B-65B5-47E3-8A7F-9A194B0EAA1B}" destId="{8E98FA13-CE5B-465F-B0D2-C00054E8D6A0}" srcOrd="1" destOrd="0" presId="urn:microsoft.com/office/officeart/2018/5/layout/CenteredIconLabelDescriptionList"/>
    <dgm:cxn modelId="{268C5521-799C-4D56-A22F-FB1FC7D88180}" type="presParOf" srcId="{B336079B-65B5-47E3-8A7F-9A194B0EAA1B}" destId="{48B72DBC-D941-468C-A89E-E413DD483064}" srcOrd="2" destOrd="0" presId="urn:microsoft.com/office/officeart/2018/5/layout/CenteredIconLabelDescriptionList"/>
    <dgm:cxn modelId="{E39355C8-9BAC-445E-8C34-343EEA224F59}" type="presParOf" srcId="{B336079B-65B5-47E3-8A7F-9A194B0EAA1B}" destId="{8EC8E30A-FE25-440A-82C5-E6ECBB73E90F}" srcOrd="3" destOrd="0" presId="urn:microsoft.com/office/officeart/2018/5/layout/CenteredIconLabelDescriptionList"/>
    <dgm:cxn modelId="{685D7E93-7E23-4B65-9D73-E72CFCC22AF3}" type="presParOf" srcId="{B336079B-65B5-47E3-8A7F-9A194B0EAA1B}" destId="{81646D02-C569-4FDA-956E-3F7CEA97B832}" srcOrd="4" destOrd="0" presId="urn:microsoft.com/office/officeart/2018/5/layout/CenteredIconLabelDescriptionList"/>
    <dgm:cxn modelId="{237FBD6D-84AA-4392-90C4-EB251749E0EB}" type="presParOf" srcId="{2063A193-7791-4814-B3F6-1DA930609460}" destId="{EEE317F5-6BBF-4055-B3F6-5968B943DA0D}" srcOrd="1" destOrd="0" presId="urn:microsoft.com/office/officeart/2018/5/layout/CenteredIconLabelDescriptionList"/>
    <dgm:cxn modelId="{3814FE02-8AB7-43F4-ACFE-583F122DE9AA}" type="presParOf" srcId="{2063A193-7791-4814-B3F6-1DA930609460}" destId="{712EEBF9-72BF-4548-A570-85A996C8B210}" srcOrd="2" destOrd="0" presId="urn:microsoft.com/office/officeart/2018/5/layout/CenteredIconLabelDescriptionList"/>
    <dgm:cxn modelId="{C7358E31-63BD-414D-8B72-190FFEAEA066}" type="presParOf" srcId="{712EEBF9-72BF-4548-A570-85A996C8B210}" destId="{05804101-CCA4-4A47-8419-2BED18413DF4}" srcOrd="0" destOrd="0" presId="urn:microsoft.com/office/officeart/2018/5/layout/CenteredIconLabelDescriptionList"/>
    <dgm:cxn modelId="{D6417592-4BEC-4BF6-814B-E30652F30F1F}" type="presParOf" srcId="{712EEBF9-72BF-4548-A570-85A996C8B210}" destId="{E64CA34A-0349-4097-945F-DD3712FDD778}" srcOrd="1" destOrd="0" presId="urn:microsoft.com/office/officeart/2018/5/layout/CenteredIconLabelDescriptionList"/>
    <dgm:cxn modelId="{4DDA6F1A-6C77-452B-9373-EE3ECFFD2FA5}" type="presParOf" srcId="{712EEBF9-72BF-4548-A570-85A996C8B210}" destId="{14B3B0A9-1FB1-4E8E-A279-CE22789C48F3}" srcOrd="2" destOrd="0" presId="urn:microsoft.com/office/officeart/2018/5/layout/CenteredIconLabelDescriptionList"/>
    <dgm:cxn modelId="{1264987A-CBFE-4907-8C60-5F87760E43B5}" type="presParOf" srcId="{712EEBF9-72BF-4548-A570-85A996C8B210}" destId="{8010F27C-D1F1-49AE-A40C-DA3B56689D6B}" srcOrd="3" destOrd="0" presId="urn:microsoft.com/office/officeart/2018/5/layout/CenteredIconLabelDescriptionList"/>
    <dgm:cxn modelId="{20BCEA24-5C03-486F-A712-C35E2313C0CF}" type="presParOf" srcId="{712EEBF9-72BF-4548-A570-85A996C8B210}" destId="{929E0648-0FB1-4526-9DCF-92D35509BEE5}" srcOrd="4" destOrd="0" presId="urn:microsoft.com/office/officeart/2018/5/layout/CenteredIconLabelDescriptionList"/>
    <dgm:cxn modelId="{EA9D04C5-01FC-4266-A06F-9579F49311D0}" type="presParOf" srcId="{2063A193-7791-4814-B3F6-1DA930609460}" destId="{8391AF0A-458A-4AA1-8ACF-6EBD80B7E844}" srcOrd="3" destOrd="0" presId="urn:microsoft.com/office/officeart/2018/5/layout/CenteredIconLabelDescriptionList"/>
    <dgm:cxn modelId="{45B7CA60-B244-403A-B2A1-112DF416A77B}" type="presParOf" srcId="{2063A193-7791-4814-B3F6-1DA930609460}" destId="{F3CC0F47-4CA2-4D89-8F60-EC68F4D16449}" srcOrd="4" destOrd="0" presId="urn:microsoft.com/office/officeart/2018/5/layout/CenteredIconLabelDescriptionList"/>
    <dgm:cxn modelId="{552EB7CE-1789-433F-9ECA-24BDBE8DBAB6}" type="presParOf" srcId="{F3CC0F47-4CA2-4D89-8F60-EC68F4D16449}" destId="{C05C6D29-E6EA-4C6D-8AE0-2A379DD03068}" srcOrd="0" destOrd="0" presId="urn:microsoft.com/office/officeart/2018/5/layout/CenteredIconLabelDescriptionList"/>
    <dgm:cxn modelId="{CC8A86A6-DD25-4AE1-9BE7-861AC822D0D6}" type="presParOf" srcId="{F3CC0F47-4CA2-4D89-8F60-EC68F4D16449}" destId="{5EE09468-5DB0-4589-8168-A6447F80935D}" srcOrd="1" destOrd="0" presId="urn:microsoft.com/office/officeart/2018/5/layout/CenteredIconLabelDescriptionList"/>
    <dgm:cxn modelId="{6EAE1042-DBDC-407E-928A-21D57B0DA618}" type="presParOf" srcId="{F3CC0F47-4CA2-4D89-8F60-EC68F4D16449}" destId="{AA38AA0F-A4D3-45C5-964E-5DA3A334166B}" srcOrd="2" destOrd="0" presId="urn:microsoft.com/office/officeart/2018/5/layout/CenteredIconLabelDescriptionList"/>
    <dgm:cxn modelId="{1C838692-87D4-47C9-8B35-94FB32522214}" type="presParOf" srcId="{F3CC0F47-4CA2-4D89-8F60-EC68F4D16449}" destId="{39D3792A-3E93-487C-A7D8-6DFC696F2ED6}" srcOrd="3" destOrd="0" presId="urn:microsoft.com/office/officeart/2018/5/layout/CenteredIconLabelDescriptionList"/>
    <dgm:cxn modelId="{61115070-4781-40FB-92F9-85FDBBEC82D3}" type="presParOf" srcId="{F3CC0F47-4CA2-4D89-8F60-EC68F4D16449}" destId="{B7C47C23-A4C1-441E-BDE3-F76C2BA60F6D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C44C58-CE04-C841-9132-B1CC6C6E40B6}" type="doc">
      <dgm:prSet loTypeId="urn:microsoft.com/office/officeart/2008/layout/PictureAccentList" loCatId="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7CC70504-80D4-0B4E-828C-2F66C55C79AD}">
      <dgm:prSet phldrT="[Text]"/>
      <dgm:spPr/>
      <dgm:t>
        <a:bodyPr/>
        <a:lstStyle/>
        <a:p>
          <a:r>
            <a:rPr lang="en-GB" b="1" dirty="0"/>
            <a:t>Lesson 1 (following pre-quiz)</a:t>
          </a:r>
        </a:p>
        <a:p>
          <a:r>
            <a:rPr lang="en-GB" b="1" dirty="0"/>
            <a:t>Brain development in the early years </a:t>
          </a:r>
        </a:p>
      </dgm:t>
    </dgm:pt>
    <dgm:pt modelId="{22FAA400-B132-6242-9AB2-F87854A4A3F4}" type="parTrans" cxnId="{2E19D2DA-33F7-BD45-A555-7792C3CF6806}">
      <dgm:prSet/>
      <dgm:spPr/>
      <dgm:t>
        <a:bodyPr/>
        <a:lstStyle/>
        <a:p>
          <a:endParaRPr lang="en-GB"/>
        </a:p>
      </dgm:t>
    </dgm:pt>
    <dgm:pt modelId="{AB9446F7-7073-6743-B53D-20D10BF8CE76}" type="sibTrans" cxnId="{2E19D2DA-33F7-BD45-A555-7792C3CF6806}">
      <dgm:prSet/>
      <dgm:spPr/>
      <dgm:t>
        <a:bodyPr/>
        <a:lstStyle/>
        <a:p>
          <a:endParaRPr lang="en-GB"/>
        </a:p>
      </dgm:t>
    </dgm:pt>
    <dgm:pt modelId="{B77F6FD2-0F0A-C64C-88E6-C9BEDE4997D3}">
      <dgm:prSet phldrT="[Text]" custT="1"/>
      <dgm:spPr/>
      <dgm:t>
        <a:bodyPr/>
        <a:lstStyle/>
        <a:p>
          <a:pPr algn="l"/>
          <a:r>
            <a:rPr lang="en-GB" sz="2800" b="1" dirty="0"/>
            <a:t>What can babies do? </a:t>
          </a:r>
          <a:r>
            <a:rPr lang="en-GB" sz="2800" dirty="0"/>
            <a:t>Hands up if… video prompt and UNICEF quiz.</a:t>
          </a:r>
        </a:p>
      </dgm:t>
    </dgm:pt>
    <dgm:pt modelId="{8D6B088D-0DE1-7146-8885-7BD02AFD5A08}" type="parTrans" cxnId="{B0AA63E9-8AD2-1D4F-B2F8-DFB097D62398}">
      <dgm:prSet/>
      <dgm:spPr/>
      <dgm:t>
        <a:bodyPr/>
        <a:lstStyle/>
        <a:p>
          <a:endParaRPr lang="en-GB"/>
        </a:p>
      </dgm:t>
    </dgm:pt>
    <dgm:pt modelId="{E9ACE234-2366-AE44-9D1E-BA3F9E1E0A41}" type="sibTrans" cxnId="{B0AA63E9-8AD2-1D4F-B2F8-DFB097D62398}">
      <dgm:prSet/>
      <dgm:spPr/>
      <dgm:t>
        <a:bodyPr/>
        <a:lstStyle/>
        <a:p>
          <a:endParaRPr lang="en-GB"/>
        </a:p>
      </dgm:t>
    </dgm:pt>
    <dgm:pt modelId="{F849A2A8-ECC8-9548-B438-EE129D68F803}">
      <dgm:prSet phldrT="[Text]" custT="1"/>
      <dgm:spPr/>
      <dgm:t>
        <a:bodyPr/>
        <a:lstStyle/>
        <a:p>
          <a:pPr algn="l"/>
          <a:r>
            <a:rPr lang="en-GB" sz="2800" b="1" dirty="0"/>
            <a:t>Brain development – </a:t>
          </a:r>
          <a:r>
            <a:rPr lang="en-GB" sz="2800" b="0" dirty="0"/>
            <a:t>i</a:t>
          </a:r>
          <a:r>
            <a:rPr lang="en-GB" sz="2800" dirty="0"/>
            <a:t>ntroduction, video and worksheet,</a:t>
          </a:r>
          <a:r>
            <a:rPr lang="en-GB" sz="2800" b="0" dirty="0"/>
            <a:t> c</a:t>
          </a:r>
          <a:r>
            <a:rPr lang="en-GB" sz="2800" dirty="0"/>
            <a:t>heck answers. (H&amp;F versions)</a:t>
          </a:r>
        </a:p>
      </dgm:t>
    </dgm:pt>
    <dgm:pt modelId="{85628607-C556-4D47-8505-40A4C94E72F7}" type="parTrans" cxnId="{355E04F6-8ADB-E946-A496-11E7211EA4AE}">
      <dgm:prSet/>
      <dgm:spPr/>
      <dgm:t>
        <a:bodyPr/>
        <a:lstStyle/>
        <a:p>
          <a:endParaRPr lang="en-GB"/>
        </a:p>
      </dgm:t>
    </dgm:pt>
    <dgm:pt modelId="{82265C2B-1F36-0645-B963-7649277A6581}" type="sibTrans" cxnId="{355E04F6-8ADB-E946-A496-11E7211EA4AE}">
      <dgm:prSet/>
      <dgm:spPr/>
      <dgm:t>
        <a:bodyPr/>
        <a:lstStyle/>
        <a:p>
          <a:endParaRPr lang="en-GB"/>
        </a:p>
      </dgm:t>
    </dgm:pt>
    <dgm:pt modelId="{08F2FD3A-05D5-1342-8897-1BECCFA02841}">
      <dgm:prSet custT="1"/>
      <dgm:spPr/>
      <dgm:t>
        <a:bodyPr/>
        <a:lstStyle/>
        <a:p>
          <a:pPr algn="l"/>
          <a:r>
            <a:rPr lang="en-GB" sz="2800" b="1" dirty="0"/>
            <a:t>Neuroplasticity – </a:t>
          </a:r>
          <a:r>
            <a:rPr lang="en-GB" sz="2800" b="0" dirty="0"/>
            <a:t>v</a:t>
          </a:r>
          <a:r>
            <a:rPr lang="en-GB" sz="2800" dirty="0"/>
            <a:t>ideo and definition.</a:t>
          </a:r>
        </a:p>
        <a:p>
          <a:pPr algn="l"/>
          <a:r>
            <a:rPr lang="en-GB" sz="2800" i="1" dirty="0"/>
            <a:t>Extension opportunity – epigenetics. </a:t>
          </a:r>
        </a:p>
      </dgm:t>
    </dgm:pt>
    <dgm:pt modelId="{C54939CF-8FD5-4B41-889E-A9E23A8E3ED1}" type="parTrans" cxnId="{EB145D31-FE1E-A842-BB3B-B7BAE27E961D}">
      <dgm:prSet/>
      <dgm:spPr/>
      <dgm:t>
        <a:bodyPr/>
        <a:lstStyle/>
        <a:p>
          <a:endParaRPr lang="en-GB"/>
        </a:p>
      </dgm:t>
    </dgm:pt>
    <dgm:pt modelId="{D2E7285B-754A-0443-ADC7-AAFD474C3AB0}" type="sibTrans" cxnId="{EB145D31-FE1E-A842-BB3B-B7BAE27E961D}">
      <dgm:prSet/>
      <dgm:spPr/>
      <dgm:t>
        <a:bodyPr/>
        <a:lstStyle/>
        <a:p>
          <a:endParaRPr lang="en-GB"/>
        </a:p>
      </dgm:t>
    </dgm:pt>
    <dgm:pt modelId="{9E713D6A-BBAD-4C43-AEAD-2BF3E2A9C6BB}">
      <dgm:prSet custT="1"/>
      <dgm:spPr/>
      <dgm:t>
        <a:bodyPr/>
        <a:lstStyle/>
        <a:p>
          <a:pPr algn="l"/>
          <a:r>
            <a:rPr lang="en-GB" sz="2800" b="1" dirty="0"/>
            <a:t>What have we learnt? </a:t>
          </a:r>
          <a:r>
            <a:rPr lang="en-GB" sz="2800" b="0" dirty="0"/>
            <a:t>K</a:t>
          </a:r>
          <a:r>
            <a:rPr lang="en-GB" sz="2800" dirty="0"/>
            <a:t>ey word and definition task. (H&amp;F versions) </a:t>
          </a:r>
        </a:p>
      </dgm:t>
    </dgm:pt>
    <dgm:pt modelId="{8251C31A-3F21-0C44-AF7B-A87731076E11}" type="parTrans" cxnId="{9FB77D20-8107-654F-8856-4618F4F96FA7}">
      <dgm:prSet/>
      <dgm:spPr/>
      <dgm:t>
        <a:bodyPr/>
        <a:lstStyle/>
        <a:p>
          <a:endParaRPr lang="en-GB"/>
        </a:p>
      </dgm:t>
    </dgm:pt>
    <dgm:pt modelId="{E86C173A-0346-B84A-AA96-23483FC5D934}" type="sibTrans" cxnId="{9FB77D20-8107-654F-8856-4618F4F96FA7}">
      <dgm:prSet/>
      <dgm:spPr/>
      <dgm:t>
        <a:bodyPr/>
        <a:lstStyle/>
        <a:p>
          <a:endParaRPr lang="en-GB"/>
        </a:p>
      </dgm:t>
    </dgm:pt>
    <dgm:pt modelId="{C71CF918-2D1D-7D40-A93B-D0FACCBD5CCA}" type="pres">
      <dgm:prSet presAssocID="{07C44C58-CE04-C841-9132-B1CC6C6E40B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9E3E24-83AE-AB44-9508-204499C28BC9}" type="pres">
      <dgm:prSet presAssocID="{7CC70504-80D4-0B4E-828C-2F66C55C79AD}" presName="root" presStyleCnt="0">
        <dgm:presLayoutVars>
          <dgm:chMax/>
          <dgm:chPref val="4"/>
        </dgm:presLayoutVars>
      </dgm:prSet>
      <dgm:spPr/>
    </dgm:pt>
    <dgm:pt modelId="{9370FD89-382C-074F-BF4C-6C866CBEE665}" type="pres">
      <dgm:prSet presAssocID="{7CC70504-80D4-0B4E-828C-2F66C55C79AD}" presName="rootComposite" presStyleCnt="0">
        <dgm:presLayoutVars/>
      </dgm:prSet>
      <dgm:spPr/>
    </dgm:pt>
    <dgm:pt modelId="{93A3B138-3FC4-C54E-927E-C0BF8EF55412}" type="pres">
      <dgm:prSet presAssocID="{7CC70504-80D4-0B4E-828C-2F66C55C79AD}" presName="rootText" presStyleLbl="node0" presStyleIdx="0" presStyleCnt="1">
        <dgm:presLayoutVars>
          <dgm:chMax/>
          <dgm:chPref val="4"/>
        </dgm:presLayoutVars>
      </dgm:prSet>
      <dgm:spPr/>
    </dgm:pt>
    <dgm:pt modelId="{166673C2-2C36-B444-A17F-665C7FFFAC0E}" type="pres">
      <dgm:prSet presAssocID="{7CC70504-80D4-0B4E-828C-2F66C55C79AD}" presName="childShape" presStyleCnt="0">
        <dgm:presLayoutVars>
          <dgm:chMax val="0"/>
          <dgm:chPref val="0"/>
        </dgm:presLayoutVars>
      </dgm:prSet>
      <dgm:spPr/>
    </dgm:pt>
    <dgm:pt modelId="{6A00CE65-DB82-EB48-A9AE-058FA12C1841}" type="pres">
      <dgm:prSet presAssocID="{B77F6FD2-0F0A-C64C-88E6-C9BEDE4997D3}" presName="childComposite" presStyleCnt="0">
        <dgm:presLayoutVars>
          <dgm:chMax val="0"/>
          <dgm:chPref val="0"/>
        </dgm:presLayoutVars>
      </dgm:prSet>
      <dgm:spPr/>
    </dgm:pt>
    <dgm:pt modelId="{92B777D0-DA6A-064F-84DA-A0AFBD31505D}" type="pres">
      <dgm:prSet presAssocID="{B77F6FD2-0F0A-C64C-88E6-C9BEDE4997D3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7C2C9E7C-667B-9D41-934D-1F518A5B1EF3}" type="pres">
      <dgm:prSet presAssocID="{B77F6FD2-0F0A-C64C-88E6-C9BEDE4997D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1D8FFD00-A269-3F40-8C85-1F642A4503D4}" type="pres">
      <dgm:prSet presAssocID="{F849A2A8-ECC8-9548-B438-EE129D68F803}" presName="childComposite" presStyleCnt="0">
        <dgm:presLayoutVars>
          <dgm:chMax val="0"/>
          <dgm:chPref val="0"/>
        </dgm:presLayoutVars>
      </dgm:prSet>
      <dgm:spPr/>
    </dgm:pt>
    <dgm:pt modelId="{7D83CF4F-2855-A84C-8058-DA3CBDCB83A9}" type="pres">
      <dgm:prSet presAssocID="{F849A2A8-ECC8-9548-B438-EE129D68F803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5B01A74B-7B6E-E045-BE21-B1551B756608}" type="pres">
      <dgm:prSet presAssocID="{F849A2A8-ECC8-9548-B438-EE129D68F803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2993EB16-5EB8-374D-BAE2-B59B80497AE1}" type="pres">
      <dgm:prSet presAssocID="{08F2FD3A-05D5-1342-8897-1BECCFA02841}" presName="childComposite" presStyleCnt="0">
        <dgm:presLayoutVars>
          <dgm:chMax val="0"/>
          <dgm:chPref val="0"/>
        </dgm:presLayoutVars>
      </dgm:prSet>
      <dgm:spPr/>
    </dgm:pt>
    <dgm:pt modelId="{ACEB6ADA-728A-2647-A4A0-E1E0836712C7}" type="pres">
      <dgm:prSet presAssocID="{08F2FD3A-05D5-1342-8897-1BECCFA02841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</dgm:spPr>
    </dgm:pt>
    <dgm:pt modelId="{B0A57C3F-00E7-8A4A-8B75-BF46F356636A}" type="pres">
      <dgm:prSet presAssocID="{08F2FD3A-05D5-1342-8897-1BECCFA02841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022355C0-31CA-F648-BDCC-179DF01D4CB8}" type="pres">
      <dgm:prSet presAssocID="{9E713D6A-BBAD-4C43-AEAD-2BF3E2A9C6BB}" presName="childComposite" presStyleCnt="0">
        <dgm:presLayoutVars>
          <dgm:chMax val="0"/>
          <dgm:chPref val="0"/>
        </dgm:presLayoutVars>
      </dgm:prSet>
      <dgm:spPr/>
    </dgm:pt>
    <dgm:pt modelId="{E0329999-3E74-2749-B587-1AD5ADB4AFFA}" type="pres">
      <dgm:prSet presAssocID="{9E713D6A-BBAD-4C43-AEAD-2BF3E2A9C6BB}" presName="Image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  <dgm:pt modelId="{2C9AC385-4637-3046-A755-B299613E4D48}" type="pres">
      <dgm:prSet presAssocID="{9E713D6A-BBAD-4C43-AEAD-2BF3E2A9C6BB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B77D20-8107-654F-8856-4618F4F96FA7}" srcId="{7CC70504-80D4-0B4E-828C-2F66C55C79AD}" destId="{9E713D6A-BBAD-4C43-AEAD-2BF3E2A9C6BB}" srcOrd="3" destOrd="0" parTransId="{8251C31A-3F21-0C44-AF7B-A87731076E11}" sibTransId="{E86C173A-0346-B84A-AA96-23483FC5D934}"/>
    <dgm:cxn modelId="{413C932A-6497-BA44-B0C4-5E36D04E7EBC}" type="presOf" srcId="{07C44C58-CE04-C841-9132-B1CC6C6E40B6}" destId="{C71CF918-2D1D-7D40-A93B-D0FACCBD5CCA}" srcOrd="0" destOrd="0" presId="urn:microsoft.com/office/officeart/2008/layout/PictureAccentList"/>
    <dgm:cxn modelId="{EB145D31-FE1E-A842-BB3B-B7BAE27E961D}" srcId="{7CC70504-80D4-0B4E-828C-2F66C55C79AD}" destId="{08F2FD3A-05D5-1342-8897-1BECCFA02841}" srcOrd="2" destOrd="0" parTransId="{C54939CF-8FD5-4B41-889E-A9E23A8E3ED1}" sibTransId="{D2E7285B-754A-0443-ADC7-AAFD474C3AB0}"/>
    <dgm:cxn modelId="{E53C664E-2B2C-5440-B479-A44952A01C47}" type="presOf" srcId="{9E713D6A-BBAD-4C43-AEAD-2BF3E2A9C6BB}" destId="{2C9AC385-4637-3046-A755-B299613E4D48}" srcOrd="0" destOrd="0" presId="urn:microsoft.com/office/officeart/2008/layout/PictureAccentList"/>
    <dgm:cxn modelId="{8A57DE8B-530D-9E49-941F-75D221E2C0F0}" type="presOf" srcId="{7CC70504-80D4-0B4E-828C-2F66C55C79AD}" destId="{93A3B138-3FC4-C54E-927E-C0BF8EF55412}" srcOrd="0" destOrd="0" presId="urn:microsoft.com/office/officeart/2008/layout/PictureAccentList"/>
    <dgm:cxn modelId="{42664F9A-17FC-5D43-894B-89E02BA6F841}" type="presOf" srcId="{F849A2A8-ECC8-9548-B438-EE129D68F803}" destId="{5B01A74B-7B6E-E045-BE21-B1551B756608}" srcOrd="0" destOrd="0" presId="urn:microsoft.com/office/officeart/2008/layout/PictureAccentList"/>
    <dgm:cxn modelId="{2D85A49A-46DB-BF4B-B979-17F18486CC8B}" type="presOf" srcId="{08F2FD3A-05D5-1342-8897-1BECCFA02841}" destId="{B0A57C3F-00E7-8A4A-8B75-BF46F356636A}" srcOrd="0" destOrd="0" presId="urn:microsoft.com/office/officeart/2008/layout/PictureAccentList"/>
    <dgm:cxn modelId="{56A5EAD9-6AC0-1E47-A608-96022025CA2A}" type="presOf" srcId="{B77F6FD2-0F0A-C64C-88E6-C9BEDE4997D3}" destId="{7C2C9E7C-667B-9D41-934D-1F518A5B1EF3}" srcOrd="0" destOrd="0" presId="urn:microsoft.com/office/officeart/2008/layout/PictureAccentList"/>
    <dgm:cxn modelId="{2E19D2DA-33F7-BD45-A555-7792C3CF6806}" srcId="{07C44C58-CE04-C841-9132-B1CC6C6E40B6}" destId="{7CC70504-80D4-0B4E-828C-2F66C55C79AD}" srcOrd="0" destOrd="0" parTransId="{22FAA400-B132-6242-9AB2-F87854A4A3F4}" sibTransId="{AB9446F7-7073-6743-B53D-20D10BF8CE76}"/>
    <dgm:cxn modelId="{B0AA63E9-8AD2-1D4F-B2F8-DFB097D62398}" srcId="{7CC70504-80D4-0B4E-828C-2F66C55C79AD}" destId="{B77F6FD2-0F0A-C64C-88E6-C9BEDE4997D3}" srcOrd="0" destOrd="0" parTransId="{8D6B088D-0DE1-7146-8885-7BD02AFD5A08}" sibTransId="{E9ACE234-2366-AE44-9D1E-BA3F9E1E0A41}"/>
    <dgm:cxn modelId="{355E04F6-8ADB-E946-A496-11E7211EA4AE}" srcId="{7CC70504-80D4-0B4E-828C-2F66C55C79AD}" destId="{F849A2A8-ECC8-9548-B438-EE129D68F803}" srcOrd="1" destOrd="0" parTransId="{85628607-C556-4D47-8505-40A4C94E72F7}" sibTransId="{82265C2B-1F36-0645-B963-7649277A6581}"/>
    <dgm:cxn modelId="{A58B92A8-BD19-F944-B5D1-A9BE19FCE628}" type="presParOf" srcId="{C71CF918-2D1D-7D40-A93B-D0FACCBD5CCA}" destId="{659E3E24-83AE-AB44-9508-204499C28BC9}" srcOrd="0" destOrd="0" presId="urn:microsoft.com/office/officeart/2008/layout/PictureAccentList"/>
    <dgm:cxn modelId="{F4BC9D89-68F5-654E-848F-FBC20A45DE0D}" type="presParOf" srcId="{659E3E24-83AE-AB44-9508-204499C28BC9}" destId="{9370FD89-382C-074F-BF4C-6C866CBEE665}" srcOrd="0" destOrd="0" presId="urn:microsoft.com/office/officeart/2008/layout/PictureAccentList"/>
    <dgm:cxn modelId="{D7BF2099-E895-1F48-B684-7AC8155C4AFC}" type="presParOf" srcId="{9370FD89-382C-074F-BF4C-6C866CBEE665}" destId="{93A3B138-3FC4-C54E-927E-C0BF8EF55412}" srcOrd="0" destOrd="0" presId="urn:microsoft.com/office/officeart/2008/layout/PictureAccentList"/>
    <dgm:cxn modelId="{CBBEDF7A-E980-1E45-B1FD-62384BD937B8}" type="presParOf" srcId="{659E3E24-83AE-AB44-9508-204499C28BC9}" destId="{166673C2-2C36-B444-A17F-665C7FFFAC0E}" srcOrd="1" destOrd="0" presId="urn:microsoft.com/office/officeart/2008/layout/PictureAccentList"/>
    <dgm:cxn modelId="{A3DBA008-28EB-B043-9BBE-00E870472254}" type="presParOf" srcId="{166673C2-2C36-B444-A17F-665C7FFFAC0E}" destId="{6A00CE65-DB82-EB48-A9AE-058FA12C1841}" srcOrd="0" destOrd="0" presId="urn:microsoft.com/office/officeart/2008/layout/PictureAccentList"/>
    <dgm:cxn modelId="{F4CD0B2E-9BD0-F248-B760-9913FAE502D3}" type="presParOf" srcId="{6A00CE65-DB82-EB48-A9AE-058FA12C1841}" destId="{92B777D0-DA6A-064F-84DA-A0AFBD31505D}" srcOrd="0" destOrd="0" presId="urn:microsoft.com/office/officeart/2008/layout/PictureAccentList"/>
    <dgm:cxn modelId="{38BDEB28-AAA3-E24E-BE45-20C291DFA6ED}" type="presParOf" srcId="{6A00CE65-DB82-EB48-A9AE-058FA12C1841}" destId="{7C2C9E7C-667B-9D41-934D-1F518A5B1EF3}" srcOrd="1" destOrd="0" presId="urn:microsoft.com/office/officeart/2008/layout/PictureAccentList"/>
    <dgm:cxn modelId="{E3494D2D-0A30-A64D-B8DC-280F9178F899}" type="presParOf" srcId="{166673C2-2C36-B444-A17F-665C7FFFAC0E}" destId="{1D8FFD00-A269-3F40-8C85-1F642A4503D4}" srcOrd="1" destOrd="0" presId="urn:microsoft.com/office/officeart/2008/layout/PictureAccentList"/>
    <dgm:cxn modelId="{3A7EF768-2A8F-2247-8E2A-0F69D49553C9}" type="presParOf" srcId="{1D8FFD00-A269-3F40-8C85-1F642A4503D4}" destId="{7D83CF4F-2855-A84C-8058-DA3CBDCB83A9}" srcOrd="0" destOrd="0" presId="urn:microsoft.com/office/officeart/2008/layout/PictureAccentList"/>
    <dgm:cxn modelId="{AB1AD5EB-005F-EC41-BEFB-11F5BA62A940}" type="presParOf" srcId="{1D8FFD00-A269-3F40-8C85-1F642A4503D4}" destId="{5B01A74B-7B6E-E045-BE21-B1551B756608}" srcOrd="1" destOrd="0" presId="urn:microsoft.com/office/officeart/2008/layout/PictureAccentList"/>
    <dgm:cxn modelId="{D7DE01EC-26F0-EA4B-93E3-74645B89789B}" type="presParOf" srcId="{166673C2-2C36-B444-A17F-665C7FFFAC0E}" destId="{2993EB16-5EB8-374D-BAE2-B59B80497AE1}" srcOrd="2" destOrd="0" presId="urn:microsoft.com/office/officeart/2008/layout/PictureAccentList"/>
    <dgm:cxn modelId="{941049F6-2DE6-3349-9D8F-5F26F44B3278}" type="presParOf" srcId="{2993EB16-5EB8-374D-BAE2-B59B80497AE1}" destId="{ACEB6ADA-728A-2647-A4A0-E1E0836712C7}" srcOrd="0" destOrd="0" presId="urn:microsoft.com/office/officeart/2008/layout/PictureAccentList"/>
    <dgm:cxn modelId="{DE110AF2-A177-F244-8250-CD96140CE887}" type="presParOf" srcId="{2993EB16-5EB8-374D-BAE2-B59B80497AE1}" destId="{B0A57C3F-00E7-8A4A-8B75-BF46F356636A}" srcOrd="1" destOrd="0" presId="urn:microsoft.com/office/officeart/2008/layout/PictureAccentList"/>
    <dgm:cxn modelId="{3814B78D-2995-5A40-9E3A-1CDC9F00A8C1}" type="presParOf" srcId="{166673C2-2C36-B444-A17F-665C7FFFAC0E}" destId="{022355C0-31CA-F648-BDCC-179DF01D4CB8}" srcOrd="3" destOrd="0" presId="urn:microsoft.com/office/officeart/2008/layout/PictureAccentList"/>
    <dgm:cxn modelId="{F03E5C9B-D99E-3B4D-9448-C993D4CC2B54}" type="presParOf" srcId="{022355C0-31CA-F648-BDCC-179DF01D4CB8}" destId="{E0329999-3E74-2749-B587-1AD5ADB4AFFA}" srcOrd="0" destOrd="0" presId="urn:microsoft.com/office/officeart/2008/layout/PictureAccentList"/>
    <dgm:cxn modelId="{54AF422A-B6FD-4345-8D49-5119A731099F}" type="presParOf" srcId="{022355C0-31CA-F648-BDCC-179DF01D4CB8}" destId="{2C9AC385-4637-3046-A755-B299613E4D4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C44C58-CE04-C841-9132-B1CC6C6E40B6}" type="doc">
      <dgm:prSet loTypeId="urn:microsoft.com/office/officeart/2008/layout/PictureAccentList" loCatId="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7CC70504-80D4-0B4E-828C-2F66C55C79AD}">
      <dgm:prSet phldrT="[Text]"/>
      <dgm:spPr/>
      <dgm:t>
        <a:bodyPr/>
        <a:lstStyle/>
        <a:p>
          <a:r>
            <a:rPr lang="en-GB" b="1" dirty="0"/>
            <a:t>Lesson 2 </a:t>
          </a:r>
        </a:p>
        <a:p>
          <a:r>
            <a:rPr lang="en-GB" b="1" dirty="0"/>
            <a:t>Caregivers and the early years</a:t>
          </a:r>
        </a:p>
      </dgm:t>
    </dgm:pt>
    <dgm:pt modelId="{22FAA400-B132-6242-9AB2-F87854A4A3F4}" type="parTrans" cxnId="{2E19D2DA-33F7-BD45-A555-7792C3CF6806}">
      <dgm:prSet/>
      <dgm:spPr/>
      <dgm:t>
        <a:bodyPr/>
        <a:lstStyle/>
        <a:p>
          <a:endParaRPr lang="en-GB"/>
        </a:p>
      </dgm:t>
    </dgm:pt>
    <dgm:pt modelId="{AB9446F7-7073-6743-B53D-20D10BF8CE76}" type="sibTrans" cxnId="{2E19D2DA-33F7-BD45-A555-7792C3CF6806}">
      <dgm:prSet/>
      <dgm:spPr/>
      <dgm:t>
        <a:bodyPr/>
        <a:lstStyle/>
        <a:p>
          <a:endParaRPr lang="en-GB"/>
        </a:p>
      </dgm:t>
    </dgm:pt>
    <dgm:pt modelId="{B77F6FD2-0F0A-C64C-88E6-C9BEDE4997D3}">
      <dgm:prSet phldrT="[Text]" custT="1"/>
      <dgm:spPr/>
      <dgm:t>
        <a:bodyPr/>
        <a:lstStyle/>
        <a:p>
          <a:pPr algn="l"/>
          <a:r>
            <a:rPr lang="en-GB" sz="2800" b="1" dirty="0"/>
            <a:t>What do caregivers do to promote healthy development? </a:t>
          </a:r>
          <a:r>
            <a:rPr lang="en-GB" sz="2800" dirty="0"/>
            <a:t>Discussion or bullet list. Optional extra video.</a:t>
          </a:r>
        </a:p>
      </dgm:t>
    </dgm:pt>
    <dgm:pt modelId="{8D6B088D-0DE1-7146-8885-7BD02AFD5A08}" type="parTrans" cxnId="{B0AA63E9-8AD2-1D4F-B2F8-DFB097D62398}">
      <dgm:prSet/>
      <dgm:spPr/>
      <dgm:t>
        <a:bodyPr/>
        <a:lstStyle/>
        <a:p>
          <a:endParaRPr lang="en-GB"/>
        </a:p>
      </dgm:t>
    </dgm:pt>
    <dgm:pt modelId="{E9ACE234-2366-AE44-9D1E-BA3F9E1E0A41}" type="sibTrans" cxnId="{B0AA63E9-8AD2-1D4F-B2F8-DFB097D62398}">
      <dgm:prSet/>
      <dgm:spPr/>
      <dgm:t>
        <a:bodyPr/>
        <a:lstStyle/>
        <a:p>
          <a:endParaRPr lang="en-GB"/>
        </a:p>
      </dgm:t>
    </dgm:pt>
    <dgm:pt modelId="{F849A2A8-ECC8-9548-B438-EE129D68F803}">
      <dgm:prSet phldrT="[Text]" custT="1"/>
      <dgm:spPr/>
      <dgm:t>
        <a:bodyPr/>
        <a:lstStyle/>
        <a:p>
          <a:pPr algn="l"/>
          <a:r>
            <a:rPr lang="en-GB" sz="2800" b="1" dirty="0"/>
            <a:t>3 videos  (+1) to watch – </a:t>
          </a:r>
          <a:r>
            <a:rPr lang="en-GB" sz="2800" b="0" dirty="0"/>
            <a:t>notes page</a:t>
          </a:r>
          <a:r>
            <a:rPr lang="en-GB" sz="2800" dirty="0"/>
            <a:t>, how can caregivers support child development?</a:t>
          </a:r>
        </a:p>
      </dgm:t>
    </dgm:pt>
    <dgm:pt modelId="{85628607-C556-4D47-8505-40A4C94E72F7}" type="parTrans" cxnId="{355E04F6-8ADB-E946-A496-11E7211EA4AE}">
      <dgm:prSet/>
      <dgm:spPr/>
      <dgm:t>
        <a:bodyPr/>
        <a:lstStyle/>
        <a:p>
          <a:endParaRPr lang="en-GB"/>
        </a:p>
      </dgm:t>
    </dgm:pt>
    <dgm:pt modelId="{82265C2B-1F36-0645-B963-7649277A6581}" type="sibTrans" cxnId="{355E04F6-8ADB-E946-A496-11E7211EA4AE}">
      <dgm:prSet/>
      <dgm:spPr/>
      <dgm:t>
        <a:bodyPr/>
        <a:lstStyle/>
        <a:p>
          <a:endParaRPr lang="en-GB"/>
        </a:p>
      </dgm:t>
    </dgm:pt>
    <dgm:pt modelId="{08F2FD3A-05D5-1342-8897-1BECCFA02841}">
      <dgm:prSet custT="1"/>
      <dgm:spPr/>
      <dgm:t>
        <a:bodyPr/>
        <a:lstStyle/>
        <a:p>
          <a:pPr algn="l"/>
          <a:r>
            <a:rPr lang="en-GB" sz="2800" b="1" dirty="0"/>
            <a:t>Apply knowledge options – </a:t>
          </a:r>
          <a:r>
            <a:rPr lang="en-GB" sz="2800" b="0" dirty="0"/>
            <a:t>specify or give choice (child observation x2, 10 top tips, public health leaflet)</a:t>
          </a:r>
          <a:r>
            <a:rPr lang="en-GB" sz="2800" dirty="0"/>
            <a:t>. Homework or extra lesson.</a:t>
          </a:r>
        </a:p>
      </dgm:t>
    </dgm:pt>
    <dgm:pt modelId="{C54939CF-8FD5-4B41-889E-A9E23A8E3ED1}" type="parTrans" cxnId="{EB145D31-FE1E-A842-BB3B-B7BAE27E961D}">
      <dgm:prSet/>
      <dgm:spPr/>
      <dgm:t>
        <a:bodyPr/>
        <a:lstStyle/>
        <a:p>
          <a:endParaRPr lang="en-GB"/>
        </a:p>
      </dgm:t>
    </dgm:pt>
    <dgm:pt modelId="{D2E7285B-754A-0443-ADC7-AAFD474C3AB0}" type="sibTrans" cxnId="{EB145D31-FE1E-A842-BB3B-B7BAE27E961D}">
      <dgm:prSet/>
      <dgm:spPr/>
      <dgm:t>
        <a:bodyPr/>
        <a:lstStyle/>
        <a:p>
          <a:endParaRPr lang="en-GB"/>
        </a:p>
      </dgm:t>
    </dgm:pt>
    <dgm:pt modelId="{9E713D6A-BBAD-4C43-AEAD-2BF3E2A9C6BB}">
      <dgm:prSet custT="1"/>
      <dgm:spPr/>
      <dgm:t>
        <a:bodyPr/>
        <a:lstStyle/>
        <a:p>
          <a:pPr algn="l"/>
          <a:r>
            <a:rPr lang="en-GB" sz="2800" b="1" dirty="0"/>
            <a:t>What have you learnt? 3</a:t>
          </a:r>
          <a:r>
            <a:rPr lang="en-GB" sz="2800" b="0" dirty="0"/>
            <a:t> things you will do differently the next time you are with a child.</a:t>
          </a:r>
          <a:endParaRPr lang="en-GB" sz="2800" dirty="0"/>
        </a:p>
      </dgm:t>
    </dgm:pt>
    <dgm:pt modelId="{8251C31A-3F21-0C44-AF7B-A87731076E11}" type="parTrans" cxnId="{9FB77D20-8107-654F-8856-4618F4F96FA7}">
      <dgm:prSet/>
      <dgm:spPr/>
      <dgm:t>
        <a:bodyPr/>
        <a:lstStyle/>
        <a:p>
          <a:endParaRPr lang="en-GB"/>
        </a:p>
      </dgm:t>
    </dgm:pt>
    <dgm:pt modelId="{E86C173A-0346-B84A-AA96-23483FC5D934}" type="sibTrans" cxnId="{9FB77D20-8107-654F-8856-4618F4F96FA7}">
      <dgm:prSet/>
      <dgm:spPr/>
      <dgm:t>
        <a:bodyPr/>
        <a:lstStyle/>
        <a:p>
          <a:endParaRPr lang="en-GB"/>
        </a:p>
      </dgm:t>
    </dgm:pt>
    <dgm:pt modelId="{C71CF918-2D1D-7D40-A93B-D0FACCBD5CCA}" type="pres">
      <dgm:prSet presAssocID="{07C44C58-CE04-C841-9132-B1CC6C6E40B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9E3E24-83AE-AB44-9508-204499C28BC9}" type="pres">
      <dgm:prSet presAssocID="{7CC70504-80D4-0B4E-828C-2F66C55C79AD}" presName="root" presStyleCnt="0">
        <dgm:presLayoutVars>
          <dgm:chMax/>
          <dgm:chPref val="4"/>
        </dgm:presLayoutVars>
      </dgm:prSet>
      <dgm:spPr/>
    </dgm:pt>
    <dgm:pt modelId="{9370FD89-382C-074F-BF4C-6C866CBEE665}" type="pres">
      <dgm:prSet presAssocID="{7CC70504-80D4-0B4E-828C-2F66C55C79AD}" presName="rootComposite" presStyleCnt="0">
        <dgm:presLayoutVars/>
      </dgm:prSet>
      <dgm:spPr/>
    </dgm:pt>
    <dgm:pt modelId="{93A3B138-3FC4-C54E-927E-C0BF8EF55412}" type="pres">
      <dgm:prSet presAssocID="{7CC70504-80D4-0B4E-828C-2F66C55C79AD}" presName="rootText" presStyleLbl="node0" presStyleIdx="0" presStyleCnt="1">
        <dgm:presLayoutVars>
          <dgm:chMax/>
          <dgm:chPref val="4"/>
        </dgm:presLayoutVars>
      </dgm:prSet>
      <dgm:spPr/>
    </dgm:pt>
    <dgm:pt modelId="{166673C2-2C36-B444-A17F-665C7FFFAC0E}" type="pres">
      <dgm:prSet presAssocID="{7CC70504-80D4-0B4E-828C-2F66C55C79AD}" presName="childShape" presStyleCnt="0">
        <dgm:presLayoutVars>
          <dgm:chMax val="0"/>
          <dgm:chPref val="0"/>
        </dgm:presLayoutVars>
      </dgm:prSet>
      <dgm:spPr/>
    </dgm:pt>
    <dgm:pt modelId="{6A00CE65-DB82-EB48-A9AE-058FA12C1841}" type="pres">
      <dgm:prSet presAssocID="{B77F6FD2-0F0A-C64C-88E6-C9BEDE4997D3}" presName="childComposite" presStyleCnt="0">
        <dgm:presLayoutVars>
          <dgm:chMax val="0"/>
          <dgm:chPref val="0"/>
        </dgm:presLayoutVars>
      </dgm:prSet>
      <dgm:spPr/>
    </dgm:pt>
    <dgm:pt modelId="{92B777D0-DA6A-064F-84DA-A0AFBD31505D}" type="pres">
      <dgm:prSet presAssocID="{B77F6FD2-0F0A-C64C-88E6-C9BEDE4997D3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7C2C9E7C-667B-9D41-934D-1F518A5B1EF3}" type="pres">
      <dgm:prSet presAssocID="{B77F6FD2-0F0A-C64C-88E6-C9BEDE4997D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1D8FFD00-A269-3F40-8C85-1F642A4503D4}" type="pres">
      <dgm:prSet presAssocID="{F849A2A8-ECC8-9548-B438-EE129D68F803}" presName="childComposite" presStyleCnt="0">
        <dgm:presLayoutVars>
          <dgm:chMax val="0"/>
          <dgm:chPref val="0"/>
        </dgm:presLayoutVars>
      </dgm:prSet>
      <dgm:spPr/>
    </dgm:pt>
    <dgm:pt modelId="{7D83CF4F-2855-A84C-8058-DA3CBDCB83A9}" type="pres">
      <dgm:prSet presAssocID="{F849A2A8-ECC8-9548-B438-EE129D68F803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</dgm:spPr>
    </dgm:pt>
    <dgm:pt modelId="{5B01A74B-7B6E-E045-BE21-B1551B756608}" type="pres">
      <dgm:prSet presAssocID="{F849A2A8-ECC8-9548-B438-EE129D68F803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2993EB16-5EB8-374D-BAE2-B59B80497AE1}" type="pres">
      <dgm:prSet presAssocID="{08F2FD3A-05D5-1342-8897-1BECCFA02841}" presName="childComposite" presStyleCnt="0">
        <dgm:presLayoutVars>
          <dgm:chMax val="0"/>
          <dgm:chPref val="0"/>
        </dgm:presLayoutVars>
      </dgm:prSet>
      <dgm:spPr/>
    </dgm:pt>
    <dgm:pt modelId="{ACEB6ADA-728A-2647-A4A0-E1E0836712C7}" type="pres">
      <dgm:prSet presAssocID="{08F2FD3A-05D5-1342-8897-1BECCFA02841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B0A57C3F-00E7-8A4A-8B75-BF46F356636A}" type="pres">
      <dgm:prSet presAssocID="{08F2FD3A-05D5-1342-8897-1BECCFA02841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022355C0-31CA-F648-BDCC-179DF01D4CB8}" type="pres">
      <dgm:prSet presAssocID="{9E713D6A-BBAD-4C43-AEAD-2BF3E2A9C6BB}" presName="childComposite" presStyleCnt="0">
        <dgm:presLayoutVars>
          <dgm:chMax val="0"/>
          <dgm:chPref val="0"/>
        </dgm:presLayoutVars>
      </dgm:prSet>
      <dgm:spPr/>
    </dgm:pt>
    <dgm:pt modelId="{E0329999-3E74-2749-B587-1AD5ADB4AFFA}" type="pres">
      <dgm:prSet presAssocID="{9E713D6A-BBAD-4C43-AEAD-2BF3E2A9C6BB}" presName="Image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  <dgm:pt modelId="{2C9AC385-4637-3046-A755-B299613E4D48}" type="pres">
      <dgm:prSet presAssocID="{9E713D6A-BBAD-4C43-AEAD-2BF3E2A9C6BB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B77D20-8107-654F-8856-4618F4F96FA7}" srcId="{7CC70504-80D4-0B4E-828C-2F66C55C79AD}" destId="{9E713D6A-BBAD-4C43-AEAD-2BF3E2A9C6BB}" srcOrd="3" destOrd="0" parTransId="{8251C31A-3F21-0C44-AF7B-A87731076E11}" sibTransId="{E86C173A-0346-B84A-AA96-23483FC5D934}"/>
    <dgm:cxn modelId="{413C932A-6497-BA44-B0C4-5E36D04E7EBC}" type="presOf" srcId="{07C44C58-CE04-C841-9132-B1CC6C6E40B6}" destId="{C71CF918-2D1D-7D40-A93B-D0FACCBD5CCA}" srcOrd="0" destOrd="0" presId="urn:microsoft.com/office/officeart/2008/layout/PictureAccentList"/>
    <dgm:cxn modelId="{EB145D31-FE1E-A842-BB3B-B7BAE27E961D}" srcId="{7CC70504-80D4-0B4E-828C-2F66C55C79AD}" destId="{08F2FD3A-05D5-1342-8897-1BECCFA02841}" srcOrd="2" destOrd="0" parTransId="{C54939CF-8FD5-4B41-889E-A9E23A8E3ED1}" sibTransId="{D2E7285B-754A-0443-ADC7-AAFD474C3AB0}"/>
    <dgm:cxn modelId="{E53C664E-2B2C-5440-B479-A44952A01C47}" type="presOf" srcId="{9E713D6A-BBAD-4C43-AEAD-2BF3E2A9C6BB}" destId="{2C9AC385-4637-3046-A755-B299613E4D48}" srcOrd="0" destOrd="0" presId="urn:microsoft.com/office/officeart/2008/layout/PictureAccentList"/>
    <dgm:cxn modelId="{8A57DE8B-530D-9E49-941F-75D221E2C0F0}" type="presOf" srcId="{7CC70504-80D4-0B4E-828C-2F66C55C79AD}" destId="{93A3B138-3FC4-C54E-927E-C0BF8EF55412}" srcOrd="0" destOrd="0" presId="urn:microsoft.com/office/officeart/2008/layout/PictureAccentList"/>
    <dgm:cxn modelId="{42664F9A-17FC-5D43-894B-89E02BA6F841}" type="presOf" srcId="{F849A2A8-ECC8-9548-B438-EE129D68F803}" destId="{5B01A74B-7B6E-E045-BE21-B1551B756608}" srcOrd="0" destOrd="0" presId="urn:microsoft.com/office/officeart/2008/layout/PictureAccentList"/>
    <dgm:cxn modelId="{2D85A49A-46DB-BF4B-B979-17F18486CC8B}" type="presOf" srcId="{08F2FD3A-05D5-1342-8897-1BECCFA02841}" destId="{B0A57C3F-00E7-8A4A-8B75-BF46F356636A}" srcOrd="0" destOrd="0" presId="urn:microsoft.com/office/officeart/2008/layout/PictureAccentList"/>
    <dgm:cxn modelId="{56A5EAD9-6AC0-1E47-A608-96022025CA2A}" type="presOf" srcId="{B77F6FD2-0F0A-C64C-88E6-C9BEDE4997D3}" destId="{7C2C9E7C-667B-9D41-934D-1F518A5B1EF3}" srcOrd="0" destOrd="0" presId="urn:microsoft.com/office/officeart/2008/layout/PictureAccentList"/>
    <dgm:cxn modelId="{2E19D2DA-33F7-BD45-A555-7792C3CF6806}" srcId="{07C44C58-CE04-C841-9132-B1CC6C6E40B6}" destId="{7CC70504-80D4-0B4E-828C-2F66C55C79AD}" srcOrd="0" destOrd="0" parTransId="{22FAA400-B132-6242-9AB2-F87854A4A3F4}" sibTransId="{AB9446F7-7073-6743-B53D-20D10BF8CE76}"/>
    <dgm:cxn modelId="{B0AA63E9-8AD2-1D4F-B2F8-DFB097D62398}" srcId="{7CC70504-80D4-0B4E-828C-2F66C55C79AD}" destId="{B77F6FD2-0F0A-C64C-88E6-C9BEDE4997D3}" srcOrd="0" destOrd="0" parTransId="{8D6B088D-0DE1-7146-8885-7BD02AFD5A08}" sibTransId="{E9ACE234-2366-AE44-9D1E-BA3F9E1E0A41}"/>
    <dgm:cxn modelId="{355E04F6-8ADB-E946-A496-11E7211EA4AE}" srcId="{7CC70504-80D4-0B4E-828C-2F66C55C79AD}" destId="{F849A2A8-ECC8-9548-B438-EE129D68F803}" srcOrd="1" destOrd="0" parTransId="{85628607-C556-4D47-8505-40A4C94E72F7}" sibTransId="{82265C2B-1F36-0645-B963-7649277A6581}"/>
    <dgm:cxn modelId="{A58B92A8-BD19-F944-B5D1-A9BE19FCE628}" type="presParOf" srcId="{C71CF918-2D1D-7D40-A93B-D0FACCBD5CCA}" destId="{659E3E24-83AE-AB44-9508-204499C28BC9}" srcOrd="0" destOrd="0" presId="urn:microsoft.com/office/officeart/2008/layout/PictureAccentList"/>
    <dgm:cxn modelId="{F4BC9D89-68F5-654E-848F-FBC20A45DE0D}" type="presParOf" srcId="{659E3E24-83AE-AB44-9508-204499C28BC9}" destId="{9370FD89-382C-074F-BF4C-6C866CBEE665}" srcOrd="0" destOrd="0" presId="urn:microsoft.com/office/officeart/2008/layout/PictureAccentList"/>
    <dgm:cxn modelId="{D7BF2099-E895-1F48-B684-7AC8155C4AFC}" type="presParOf" srcId="{9370FD89-382C-074F-BF4C-6C866CBEE665}" destId="{93A3B138-3FC4-C54E-927E-C0BF8EF55412}" srcOrd="0" destOrd="0" presId="urn:microsoft.com/office/officeart/2008/layout/PictureAccentList"/>
    <dgm:cxn modelId="{CBBEDF7A-E980-1E45-B1FD-62384BD937B8}" type="presParOf" srcId="{659E3E24-83AE-AB44-9508-204499C28BC9}" destId="{166673C2-2C36-B444-A17F-665C7FFFAC0E}" srcOrd="1" destOrd="0" presId="urn:microsoft.com/office/officeart/2008/layout/PictureAccentList"/>
    <dgm:cxn modelId="{A3DBA008-28EB-B043-9BBE-00E870472254}" type="presParOf" srcId="{166673C2-2C36-B444-A17F-665C7FFFAC0E}" destId="{6A00CE65-DB82-EB48-A9AE-058FA12C1841}" srcOrd="0" destOrd="0" presId="urn:microsoft.com/office/officeart/2008/layout/PictureAccentList"/>
    <dgm:cxn modelId="{F4CD0B2E-9BD0-F248-B760-9913FAE502D3}" type="presParOf" srcId="{6A00CE65-DB82-EB48-A9AE-058FA12C1841}" destId="{92B777D0-DA6A-064F-84DA-A0AFBD31505D}" srcOrd="0" destOrd="0" presId="urn:microsoft.com/office/officeart/2008/layout/PictureAccentList"/>
    <dgm:cxn modelId="{38BDEB28-AAA3-E24E-BE45-20C291DFA6ED}" type="presParOf" srcId="{6A00CE65-DB82-EB48-A9AE-058FA12C1841}" destId="{7C2C9E7C-667B-9D41-934D-1F518A5B1EF3}" srcOrd="1" destOrd="0" presId="urn:microsoft.com/office/officeart/2008/layout/PictureAccentList"/>
    <dgm:cxn modelId="{E3494D2D-0A30-A64D-B8DC-280F9178F899}" type="presParOf" srcId="{166673C2-2C36-B444-A17F-665C7FFFAC0E}" destId="{1D8FFD00-A269-3F40-8C85-1F642A4503D4}" srcOrd="1" destOrd="0" presId="urn:microsoft.com/office/officeart/2008/layout/PictureAccentList"/>
    <dgm:cxn modelId="{3A7EF768-2A8F-2247-8E2A-0F69D49553C9}" type="presParOf" srcId="{1D8FFD00-A269-3F40-8C85-1F642A4503D4}" destId="{7D83CF4F-2855-A84C-8058-DA3CBDCB83A9}" srcOrd="0" destOrd="0" presId="urn:microsoft.com/office/officeart/2008/layout/PictureAccentList"/>
    <dgm:cxn modelId="{AB1AD5EB-005F-EC41-BEFB-11F5BA62A940}" type="presParOf" srcId="{1D8FFD00-A269-3F40-8C85-1F642A4503D4}" destId="{5B01A74B-7B6E-E045-BE21-B1551B756608}" srcOrd="1" destOrd="0" presId="urn:microsoft.com/office/officeart/2008/layout/PictureAccentList"/>
    <dgm:cxn modelId="{D7DE01EC-26F0-EA4B-93E3-74645B89789B}" type="presParOf" srcId="{166673C2-2C36-B444-A17F-665C7FFFAC0E}" destId="{2993EB16-5EB8-374D-BAE2-B59B80497AE1}" srcOrd="2" destOrd="0" presId="urn:microsoft.com/office/officeart/2008/layout/PictureAccentList"/>
    <dgm:cxn modelId="{941049F6-2DE6-3349-9D8F-5F26F44B3278}" type="presParOf" srcId="{2993EB16-5EB8-374D-BAE2-B59B80497AE1}" destId="{ACEB6ADA-728A-2647-A4A0-E1E0836712C7}" srcOrd="0" destOrd="0" presId="urn:microsoft.com/office/officeart/2008/layout/PictureAccentList"/>
    <dgm:cxn modelId="{DE110AF2-A177-F244-8250-CD96140CE887}" type="presParOf" srcId="{2993EB16-5EB8-374D-BAE2-B59B80497AE1}" destId="{B0A57C3F-00E7-8A4A-8B75-BF46F356636A}" srcOrd="1" destOrd="0" presId="urn:microsoft.com/office/officeart/2008/layout/PictureAccentList"/>
    <dgm:cxn modelId="{3814B78D-2995-5A40-9E3A-1CDC9F00A8C1}" type="presParOf" srcId="{166673C2-2C36-B444-A17F-665C7FFFAC0E}" destId="{022355C0-31CA-F648-BDCC-179DF01D4CB8}" srcOrd="3" destOrd="0" presId="urn:microsoft.com/office/officeart/2008/layout/PictureAccentList"/>
    <dgm:cxn modelId="{F03E5C9B-D99E-3B4D-9448-C993D4CC2B54}" type="presParOf" srcId="{022355C0-31CA-F648-BDCC-179DF01D4CB8}" destId="{E0329999-3E74-2749-B587-1AD5ADB4AFFA}" srcOrd="0" destOrd="0" presId="urn:microsoft.com/office/officeart/2008/layout/PictureAccentList"/>
    <dgm:cxn modelId="{54AF422A-B6FD-4345-8D49-5119A731099F}" type="presParOf" srcId="{022355C0-31CA-F648-BDCC-179DF01D4CB8}" destId="{2C9AC385-4637-3046-A755-B299613E4D4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C44C58-CE04-C841-9132-B1CC6C6E40B6}" type="doc">
      <dgm:prSet loTypeId="urn:microsoft.com/office/officeart/2008/layout/PictureAccentList" loCatId="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7CC70504-80D4-0B4E-828C-2F66C55C79AD}">
      <dgm:prSet phldrT="[Text]"/>
      <dgm:spPr/>
      <dgm:t>
        <a:bodyPr/>
        <a:lstStyle/>
        <a:p>
          <a:r>
            <a:rPr lang="en-GB" b="1" dirty="0"/>
            <a:t>Lesson 3</a:t>
          </a:r>
        </a:p>
        <a:p>
          <a:r>
            <a:rPr lang="en-GB" b="1" dirty="0"/>
            <a:t>Brain development throughout life</a:t>
          </a:r>
        </a:p>
      </dgm:t>
    </dgm:pt>
    <dgm:pt modelId="{22FAA400-B132-6242-9AB2-F87854A4A3F4}" type="parTrans" cxnId="{2E19D2DA-33F7-BD45-A555-7792C3CF6806}">
      <dgm:prSet/>
      <dgm:spPr/>
      <dgm:t>
        <a:bodyPr/>
        <a:lstStyle/>
        <a:p>
          <a:endParaRPr lang="en-GB"/>
        </a:p>
      </dgm:t>
    </dgm:pt>
    <dgm:pt modelId="{AB9446F7-7073-6743-B53D-20D10BF8CE76}" type="sibTrans" cxnId="{2E19D2DA-33F7-BD45-A555-7792C3CF6806}">
      <dgm:prSet/>
      <dgm:spPr/>
      <dgm:t>
        <a:bodyPr/>
        <a:lstStyle/>
        <a:p>
          <a:endParaRPr lang="en-GB"/>
        </a:p>
      </dgm:t>
    </dgm:pt>
    <dgm:pt modelId="{B77F6FD2-0F0A-C64C-88E6-C9BEDE4997D3}">
      <dgm:prSet phldrT="[Text]" custT="1"/>
      <dgm:spPr/>
      <dgm:t>
        <a:bodyPr/>
        <a:lstStyle/>
        <a:p>
          <a:pPr algn="l"/>
          <a:r>
            <a:rPr lang="en-GB" sz="2800" b="1" dirty="0"/>
            <a:t>Evidence shows importance but not deterministic. </a:t>
          </a:r>
          <a:r>
            <a:rPr lang="en-GB" sz="2800" b="0" dirty="0"/>
            <a:t>3 questions on the evidence, longitudinal studies and control </a:t>
          </a:r>
          <a:r>
            <a:rPr lang="en-GB" sz="2800" dirty="0"/>
            <a:t>(H&amp;F options).</a:t>
          </a:r>
        </a:p>
      </dgm:t>
    </dgm:pt>
    <dgm:pt modelId="{8D6B088D-0DE1-7146-8885-7BD02AFD5A08}" type="parTrans" cxnId="{B0AA63E9-8AD2-1D4F-B2F8-DFB097D62398}">
      <dgm:prSet/>
      <dgm:spPr/>
      <dgm:t>
        <a:bodyPr/>
        <a:lstStyle/>
        <a:p>
          <a:endParaRPr lang="en-GB"/>
        </a:p>
      </dgm:t>
    </dgm:pt>
    <dgm:pt modelId="{E9ACE234-2366-AE44-9D1E-BA3F9E1E0A41}" type="sibTrans" cxnId="{B0AA63E9-8AD2-1D4F-B2F8-DFB097D62398}">
      <dgm:prSet/>
      <dgm:spPr/>
      <dgm:t>
        <a:bodyPr/>
        <a:lstStyle/>
        <a:p>
          <a:endParaRPr lang="en-GB"/>
        </a:p>
      </dgm:t>
    </dgm:pt>
    <dgm:pt modelId="{F849A2A8-ECC8-9548-B438-EE129D68F803}">
      <dgm:prSet phldrT="[Text]" custT="1"/>
      <dgm:spPr/>
      <dgm:t>
        <a:bodyPr/>
        <a:lstStyle/>
        <a:p>
          <a:pPr algn="l"/>
          <a:r>
            <a:rPr lang="en-GB" sz="2800" b="1" dirty="0"/>
            <a:t>Video – </a:t>
          </a:r>
          <a:r>
            <a:rPr lang="en-GB" sz="2800" b="0" dirty="0"/>
            <a:t>(7.44 mins) followed by questions for discussion or completing. </a:t>
          </a:r>
          <a:endParaRPr lang="en-GB" sz="2800" dirty="0"/>
        </a:p>
      </dgm:t>
    </dgm:pt>
    <dgm:pt modelId="{85628607-C556-4D47-8505-40A4C94E72F7}" type="parTrans" cxnId="{355E04F6-8ADB-E946-A496-11E7211EA4AE}">
      <dgm:prSet/>
      <dgm:spPr/>
      <dgm:t>
        <a:bodyPr/>
        <a:lstStyle/>
        <a:p>
          <a:endParaRPr lang="en-GB"/>
        </a:p>
      </dgm:t>
    </dgm:pt>
    <dgm:pt modelId="{82265C2B-1F36-0645-B963-7649277A6581}" type="sibTrans" cxnId="{355E04F6-8ADB-E946-A496-11E7211EA4AE}">
      <dgm:prSet/>
      <dgm:spPr/>
      <dgm:t>
        <a:bodyPr/>
        <a:lstStyle/>
        <a:p>
          <a:endParaRPr lang="en-GB"/>
        </a:p>
      </dgm:t>
    </dgm:pt>
    <dgm:pt modelId="{08F2FD3A-05D5-1342-8897-1BECCFA02841}">
      <dgm:prSet custT="1"/>
      <dgm:spPr/>
      <dgm:t>
        <a:bodyPr/>
        <a:lstStyle/>
        <a:p>
          <a:pPr algn="l"/>
          <a:r>
            <a:rPr lang="en-GB" sz="2800" b="1" dirty="0"/>
            <a:t>Discussion – </a:t>
          </a:r>
          <a:r>
            <a:rPr lang="en-GB" sz="2800" b="0" dirty="0"/>
            <a:t>neuroplasticity over time</a:t>
          </a:r>
          <a:r>
            <a:rPr lang="en-GB" sz="2800" dirty="0"/>
            <a:t>.</a:t>
          </a:r>
        </a:p>
        <a:p>
          <a:pPr algn="l"/>
          <a:r>
            <a:rPr lang="en-GB" sz="2800" i="1" dirty="0"/>
            <a:t>(Extension – epigenetics, from lesson 1) </a:t>
          </a:r>
        </a:p>
      </dgm:t>
    </dgm:pt>
    <dgm:pt modelId="{C54939CF-8FD5-4B41-889E-A9E23A8E3ED1}" type="parTrans" cxnId="{EB145D31-FE1E-A842-BB3B-B7BAE27E961D}">
      <dgm:prSet/>
      <dgm:spPr/>
      <dgm:t>
        <a:bodyPr/>
        <a:lstStyle/>
        <a:p>
          <a:endParaRPr lang="en-GB"/>
        </a:p>
      </dgm:t>
    </dgm:pt>
    <dgm:pt modelId="{D2E7285B-754A-0443-ADC7-AAFD474C3AB0}" type="sibTrans" cxnId="{EB145D31-FE1E-A842-BB3B-B7BAE27E961D}">
      <dgm:prSet/>
      <dgm:spPr/>
      <dgm:t>
        <a:bodyPr/>
        <a:lstStyle/>
        <a:p>
          <a:endParaRPr lang="en-GB"/>
        </a:p>
      </dgm:t>
    </dgm:pt>
    <dgm:pt modelId="{9E713D6A-BBAD-4C43-AEAD-2BF3E2A9C6BB}">
      <dgm:prSet custT="1"/>
      <dgm:spPr/>
      <dgm:t>
        <a:bodyPr/>
        <a:lstStyle/>
        <a:p>
          <a:pPr algn="l"/>
          <a:r>
            <a:rPr lang="en-GB" sz="2800" b="1" dirty="0"/>
            <a:t>Quiz and evaluation </a:t>
          </a:r>
          <a:r>
            <a:rPr lang="en-GB" sz="2800" b="0" dirty="0"/>
            <a:t>–</a:t>
          </a:r>
          <a:r>
            <a:rPr lang="en-GB" sz="2800" b="1" dirty="0"/>
            <a:t> </a:t>
          </a:r>
          <a:r>
            <a:rPr lang="en-GB" sz="2800" b="0" dirty="0"/>
            <a:t>online repeat of the quiz, with some additional </a:t>
          </a:r>
          <a:r>
            <a:rPr lang="en-GB" sz="2800" b="0"/>
            <a:t>evaluation questions. </a:t>
          </a:r>
          <a:endParaRPr lang="en-GB" sz="2800" dirty="0"/>
        </a:p>
      </dgm:t>
    </dgm:pt>
    <dgm:pt modelId="{8251C31A-3F21-0C44-AF7B-A87731076E11}" type="parTrans" cxnId="{9FB77D20-8107-654F-8856-4618F4F96FA7}">
      <dgm:prSet/>
      <dgm:spPr/>
      <dgm:t>
        <a:bodyPr/>
        <a:lstStyle/>
        <a:p>
          <a:endParaRPr lang="en-GB"/>
        </a:p>
      </dgm:t>
    </dgm:pt>
    <dgm:pt modelId="{E86C173A-0346-B84A-AA96-23483FC5D934}" type="sibTrans" cxnId="{9FB77D20-8107-654F-8856-4618F4F96FA7}">
      <dgm:prSet/>
      <dgm:spPr/>
      <dgm:t>
        <a:bodyPr/>
        <a:lstStyle/>
        <a:p>
          <a:endParaRPr lang="en-GB"/>
        </a:p>
      </dgm:t>
    </dgm:pt>
    <dgm:pt modelId="{C71CF918-2D1D-7D40-A93B-D0FACCBD5CCA}" type="pres">
      <dgm:prSet presAssocID="{07C44C58-CE04-C841-9132-B1CC6C6E40B6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659E3E24-83AE-AB44-9508-204499C28BC9}" type="pres">
      <dgm:prSet presAssocID="{7CC70504-80D4-0B4E-828C-2F66C55C79AD}" presName="root" presStyleCnt="0">
        <dgm:presLayoutVars>
          <dgm:chMax/>
          <dgm:chPref val="4"/>
        </dgm:presLayoutVars>
      </dgm:prSet>
      <dgm:spPr/>
    </dgm:pt>
    <dgm:pt modelId="{9370FD89-382C-074F-BF4C-6C866CBEE665}" type="pres">
      <dgm:prSet presAssocID="{7CC70504-80D4-0B4E-828C-2F66C55C79AD}" presName="rootComposite" presStyleCnt="0">
        <dgm:presLayoutVars/>
      </dgm:prSet>
      <dgm:spPr/>
    </dgm:pt>
    <dgm:pt modelId="{93A3B138-3FC4-C54E-927E-C0BF8EF55412}" type="pres">
      <dgm:prSet presAssocID="{7CC70504-80D4-0B4E-828C-2F66C55C79AD}" presName="rootText" presStyleLbl="node0" presStyleIdx="0" presStyleCnt="1">
        <dgm:presLayoutVars>
          <dgm:chMax/>
          <dgm:chPref val="4"/>
        </dgm:presLayoutVars>
      </dgm:prSet>
      <dgm:spPr/>
    </dgm:pt>
    <dgm:pt modelId="{166673C2-2C36-B444-A17F-665C7FFFAC0E}" type="pres">
      <dgm:prSet presAssocID="{7CC70504-80D4-0B4E-828C-2F66C55C79AD}" presName="childShape" presStyleCnt="0">
        <dgm:presLayoutVars>
          <dgm:chMax val="0"/>
          <dgm:chPref val="0"/>
        </dgm:presLayoutVars>
      </dgm:prSet>
      <dgm:spPr/>
    </dgm:pt>
    <dgm:pt modelId="{6A00CE65-DB82-EB48-A9AE-058FA12C1841}" type="pres">
      <dgm:prSet presAssocID="{B77F6FD2-0F0A-C64C-88E6-C9BEDE4997D3}" presName="childComposite" presStyleCnt="0">
        <dgm:presLayoutVars>
          <dgm:chMax val="0"/>
          <dgm:chPref val="0"/>
        </dgm:presLayoutVars>
      </dgm:prSet>
      <dgm:spPr/>
    </dgm:pt>
    <dgm:pt modelId="{92B777D0-DA6A-064F-84DA-A0AFBD31505D}" type="pres">
      <dgm:prSet presAssocID="{B77F6FD2-0F0A-C64C-88E6-C9BEDE4997D3}" presName="Image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7C2C9E7C-667B-9D41-934D-1F518A5B1EF3}" type="pres">
      <dgm:prSet presAssocID="{B77F6FD2-0F0A-C64C-88E6-C9BEDE4997D3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</dgm:pt>
    <dgm:pt modelId="{1D8FFD00-A269-3F40-8C85-1F642A4503D4}" type="pres">
      <dgm:prSet presAssocID="{F849A2A8-ECC8-9548-B438-EE129D68F803}" presName="childComposite" presStyleCnt="0">
        <dgm:presLayoutVars>
          <dgm:chMax val="0"/>
          <dgm:chPref val="0"/>
        </dgm:presLayoutVars>
      </dgm:prSet>
      <dgm:spPr/>
    </dgm:pt>
    <dgm:pt modelId="{7D83CF4F-2855-A84C-8058-DA3CBDCB83A9}" type="pres">
      <dgm:prSet presAssocID="{F849A2A8-ECC8-9548-B438-EE129D68F803}" presName="Image" presStyleLbl="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5B01A74B-7B6E-E045-BE21-B1551B756608}" type="pres">
      <dgm:prSet presAssocID="{F849A2A8-ECC8-9548-B438-EE129D68F803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</dgm:pt>
    <dgm:pt modelId="{2993EB16-5EB8-374D-BAE2-B59B80497AE1}" type="pres">
      <dgm:prSet presAssocID="{08F2FD3A-05D5-1342-8897-1BECCFA02841}" presName="childComposite" presStyleCnt="0">
        <dgm:presLayoutVars>
          <dgm:chMax val="0"/>
          <dgm:chPref val="0"/>
        </dgm:presLayoutVars>
      </dgm:prSet>
      <dgm:spPr/>
    </dgm:pt>
    <dgm:pt modelId="{ACEB6ADA-728A-2647-A4A0-E1E0836712C7}" type="pres">
      <dgm:prSet presAssocID="{08F2FD3A-05D5-1342-8897-1BECCFA02841}" presName="Image" presStyleLbl="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B0A57C3F-00E7-8A4A-8B75-BF46F356636A}" type="pres">
      <dgm:prSet presAssocID="{08F2FD3A-05D5-1342-8897-1BECCFA02841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</dgm:pt>
    <dgm:pt modelId="{022355C0-31CA-F648-BDCC-179DF01D4CB8}" type="pres">
      <dgm:prSet presAssocID="{9E713D6A-BBAD-4C43-AEAD-2BF3E2A9C6BB}" presName="childComposite" presStyleCnt="0">
        <dgm:presLayoutVars>
          <dgm:chMax val="0"/>
          <dgm:chPref val="0"/>
        </dgm:presLayoutVars>
      </dgm:prSet>
      <dgm:spPr/>
    </dgm:pt>
    <dgm:pt modelId="{E0329999-3E74-2749-B587-1AD5ADB4AFFA}" type="pres">
      <dgm:prSet presAssocID="{9E713D6A-BBAD-4C43-AEAD-2BF3E2A9C6BB}" presName="Image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2C9AC385-4637-3046-A755-B299613E4D48}" type="pres">
      <dgm:prSet presAssocID="{9E713D6A-BBAD-4C43-AEAD-2BF3E2A9C6BB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B77D20-8107-654F-8856-4618F4F96FA7}" srcId="{7CC70504-80D4-0B4E-828C-2F66C55C79AD}" destId="{9E713D6A-BBAD-4C43-AEAD-2BF3E2A9C6BB}" srcOrd="3" destOrd="0" parTransId="{8251C31A-3F21-0C44-AF7B-A87731076E11}" sibTransId="{E86C173A-0346-B84A-AA96-23483FC5D934}"/>
    <dgm:cxn modelId="{413C932A-6497-BA44-B0C4-5E36D04E7EBC}" type="presOf" srcId="{07C44C58-CE04-C841-9132-B1CC6C6E40B6}" destId="{C71CF918-2D1D-7D40-A93B-D0FACCBD5CCA}" srcOrd="0" destOrd="0" presId="urn:microsoft.com/office/officeart/2008/layout/PictureAccentList"/>
    <dgm:cxn modelId="{EB145D31-FE1E-A842-BB3B-B7BAE27E961D}" srcId="{7CC70504-80D4-0B4E-828C-2F66C55C79AD}" destId="{08F2FD3A-05D5-1342-8897-1BECCFA02841}" srcOrd="2" destOrd="0" parTransId="{C54939CF-8FD5-4B41-889E-A9E23A8E3ED1}" sibTransId="{D2E7285B-754A-0443-ADC7-AAFD474C3AB0}"/>
    <dgm:cxn modelId="{E53C664E-2B2C-5440-B479-A44952A01C47}" type="presOf" srcId="{9E713D6A-BBAD-4C43-AEAD-2BF3E2A9C6BB}" destId="{2C9AC385-4637-3046-A755-B299613E4D48}" srcOrd="0" destOrd="0" presId="urn:microsoft.com/office/officeart/2008/layout/PictureAccentList"/>
    <dgm:cxn modelId="{8A57DE8B-530D-9E49-941F-75D221E2C0F0}" type="presOf" srcId="{7CC70504-80D4-0B4E-828C-2F66C55C79AD}" destId="{93A3B138-3FC4-C54E-927E-C0BF8EF55412}" srcOrd="0" destOrd="0" presId="urn:microsoft.com/office/officeart/2008/layout/PictureAccentList"/>
    <dgm:cxn modelId="{42664F9A-17FC-5D43-894B-89E02BA6F841}" type="presOf" srcId="{F849A2A8-ECC8-9548-B438-EE129D68F803}" destId="{5B01A74B-7B6E-E045-BE21-B1551B756608}" srcOrd="0" destOrd="0" presId="urn:microsoft.com/office/officeart/2008/layout/PictureAccentList"/>
    <dgm:cxn modelId="{2D85A49A-46DB-BF4B-B979-17F18486CC8B}" type="presOf" srcId="{08F2FD3A-05D5-1342-8897-1BECCFA02841}" destId="{B0A57C3F-00E7-8A4A-8B75-BF46F356636A}" srcOrd="0" destOrd="0" presId="urn:microsoft.com/office/officeart/2008/layout/PictureAccentList"/>
    <dgm:cxn modelId="{56A5EAD9-6AC0-1E47-A608-96022025CA2A}" type="presOf" srcId="{B77F6FD2-0F0A-C64C-88E6-C9BEDE4997D3}" destId="{7C2C9E7C-667B-9D41-934D-1F518A5B1EF3}" srcOrd="0" destOrd="0" presId="urn:microsoft.com/office/officeart/2008/layout/PictureAccentList"/>
    <dgm:cxn modelId="{2E19D2DA-33F7-BD45-A555-7792C3CF6806}" srcId="{07C44C58-CE04-C841-9132-B1CC6C6E40B6}" destId="{7CC70504-80D4-0B4E-828C-2F66C55C79AD}" srcOrd="0" destOrd="0" parTransId="{22FAA400-B132-6242-9AB2-F87854A4A3F4}" sibTransId="{AB9446F7-7073-6743-B53D-20D10BF8CE76}"/>
    <dgm:cxn modelId="{B0AA63E9-8AD2-1D4F-B2F8-DFB097D62398}" srcId="{7CC70504-80D4-0B4E-828C-2F66C55C79AD}" destId="{B77F6FD2-0F0A-C64C-88E6-C9BEDE4997D3}" srcOrd="0" destOrd="0" parTransId="{8D6B088D-0DE1-7146-8885-7BD02AFD5A08}" sibTransId="{E9ACE234-2366-AE44-9D1E-BA3F9E1E0A41}"/>
    <dgm:cxn modelId="{355E04F6-8ADB-E946-A496-11E7211EA4AE}" srcId="{7CC70504-80D4-0B4E-828C-2F66C55C79AD}" destId="{F849A2A8-ECC8-9548-B438-EE129D68F803}" srcOrd="1" destOrd="0" parTransId="{85628607-C556-4D47-8505-40A4C94E72F7}" sibTransId="{82265C2B-1F36-0645-B963-7649277A6581}"/>
    <dgm:cxn modelId="{A58B92A8-BD19-F944-B5D1-A9BE19FCE628}" type="presParOf" srcId="{C71CF918-2D1D-7D40-A93B-D0FACCBD5CCA}" destId="{659E3E24-83AE-AB44-9508-204499C28BC9}" srcOrd="0" destOrd="0" presId="urn:microsoft.com/office/officeart/2008/layout/PictureAccentList"/>
    <dgm:cxn modelId="{F4BC9D89-68F5-654E-848F-FBC20A45DE0D}" type="presParOf" srcId="{659E3E24-83AE-AB44-9508-204499C28BC9}" destId="{9370FD89-382C-074F-BF4C-6C866CBEE665}" srcOrd="0" destOrd="0" presId="urn:microsoft.com/office/officeart/2008/layout/PictureAccentList"/>
    <dgm:cxn modelId="{D7BF2099-E895-1F48-B684-7AC8155C4AFC}" type="presParOf" srcId="{9370FD89-382C-074F-BF4C-6C866CBEE665}" destId="{93A3B138-3FC4-C54E-927E-C0BF8EF55412}" srcOrd="0" destOrd="0" presId="urn:microsoft.com/office/officeart/2008/layout/PictureAccentList"/>
    <dgm:cxn modelId="{CBBEDF7A-E980-1E45-B1FD-62384BD937B8}" type="presParOf" srcId="{659E3E24-83AE-AB44-9508-204499C28BC9}" destId="{166673C2-2C36-B444-A17F-665C7FFFAC0E}" srcOrd="1" destOrd="0" presId="urn:microsoft.com/office/officeart/2008/layout/PictureAccentList"/>
    <dgm:cxn modelId="{A3DBA008-28EB-B043-9BBE-00E870472254}" type="presParOf" srcId="{166673C2-2C36-B444-A17F-665C7FFFAC0E}" destId="{6A00CE65-DB82-EB48-A9AE-058FA12C1841}" srcOrd="0" destOrd="0" presId="urn:microsoft.com/office/officeart/2008/layout/PictureAccentList"/>
    <dgm:cxn modelId="{F4CD0B2E-9BD0-F248-B760-9913FAE502D3}" type="presParOf" srcId="{6A00CE65-DB82-EB48-A9AE-058FA12C1841}" destId="{92B777D0-DA6A-064F-84DA-A0AFBD31505D}" srcOrd="0" destOrd="0" presId="urn:microsoft.com/office/officeart/2008/layout/PictureAccentList"/>
    <dgm:cxn modelId="{38BDEB28-AAA3-E24E-BE45-20C291DFA6ED}" type="presParOf" srcId="{6A00CE65-DB82-EB48-A9AE-058FA12C1841}" destId="{7C2C9E7C-667B-9D41-934D-1F518A5B1EF3}" srcOrd="1" destOrd="0" presId="urn:microsoft.com/office/officeart/2008/layout/PictureAccentList"/>
    <dgm:cxn modelId="{E3494D2D-0A30-A64D-B8DC-280F9178F899}" type="presParOf" srcId="{166673C2-2C36-B444-A17F-665C7FFFAC0E}" destId="{1D8FFD00-A269-3F40-8C85-1F642A4503D4}" srcOrd="1" destOrd="0" presId="urn:microsoft.com/office/officeart/2008/layout/PictureAccentList"/>
    <dgm:cxn modelId="{3A7EF768-2A8F-2247-8E2A-0F69D49553C9}" type="presParOf" srcId="{1D8FFD00-A269-3F40-8C85-1F642A4503D4}" destId="{7D83CF4F-2855-A84C-8058-DA3CBDCB83A9}" srcOrd="0" destOrd="0" presId="urn:microsoft.com/office/officeart/2008/layout/PictureAccentList"/>
    <dgm:cxn modelId="{AB1AD5EB-005F-EC41-BEFB-11F5BA62A940}" type="presParOf" srcId="{1D8FFD00-A269-3F40-8C85-1F642A4503D4}" destId="{5B01A74B-7B6E-E045-BE21-B1551B756608}" srcOrd="1" destOrd="0" presId="urn:microsoft.com/office/officeart/2008/layout/PictureAccentList"/>
    <dgm:cxn modelId="{D7DE01EC-26F0-EA4B-93E3-74645B89789B}" type="presParOf" srcId="{166673C2-2C36-B444-A17F-665C7FFFAC0E}" destId="{2993EB16-5EB8-374D-BAE2-B59B80497AE1}" srcOrd="2" destOrd="0" presId="urn:microsoft.com/office/officeart/2008/layout/PictureAccentList"/>
    <dgm:cxn modelId="{941049F6-2DE6-3349-9D8F-5F26F44B3278}" type="presParOf" srcId="{2993EB16-5EB8-374D-BAE2-B59B80497AE1}" destId="{ACEB6ADA-728A-2647-A4A0-E1E0836712C7}" srcOrd="0" destOrd="0" presId="urn:microsoft.com/office/officeart/2008/layout/PictureAccentList"/>
    <dgm:cxn modelId="{DE110AF2-A177-F244-8250-CD96140CE887}" type="presParOf" srcId="{2993EB16-5EB8-374D-BAE2-B59B80497AE1}" destId="{B0A57C3F-00E7-8A4A-8B75-BF46F356636A}" srcOrd="1" destOrd="0" presId="urn:microsoft.com/office/officeart/2008/layout/PictureAccentList"/>
    <dgm:cxn modelId="{3814B78D-2995-5A40-9E3A-1CDC9F00A8C1}" type="presParOf" srcId="{166673C2-2C36-B444-A17F-665C7FFFAC0E}" destId="{022355C0-31CA-F648-BDCC-179DF01D4CB8}" srcOrd="3" destOrd="0" presId="urn:microsoft.com/office/officeart/2008/layout/PictureAccentList"/>
    <dgm:cxn modelId="{F03E5C9B-D99E-3B4D-9448-C993D4CC2B54}" type="presParOf" srcId="{022355C0-31CA-F648-BDCC-179DF01D4CB8}" destId="{E0329999-3E74-2749-B587-1AD5ADB4AFFA}" srcOrd="0" destOrd="0" presId="urn:microsoft.com/office/officeart/2008/layout/PictureAccentList"/>
    <dgm:cxn modelId="{54AF422A-B6FD-4345-8D49-5119A731099F}" type="presParOf" srcId="{022355C0-31CA-F648-BDCC-179DF01D4CB8}" destId="{2C9AC385-4637-3046-A755-B299613E4D4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148C45-7269-4C33-8DBE-6147AE953DF2}">
      <dsp:nvSpPr>
        <dsp:cNvPr id="0" name=""/>
        <dsp:cNvSpPr/>
      </dsp:nvSpPr>
      <dsp:spPr>
        <a:xfrm>
          <a:off x="1021610" y="886489"/>
          <a:ext cx="1097085" cy="109708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B72DBC-D941-468C-A89E-E413DD483064}">
      <dsp:nvSpPr>
        <dsp:cNvPr id="0" name=""/>
        <dsp:cNvSpPr/>
      </dsp:nvSpPr>
      <dsp:spPr>
        <a:xfrm>
          <a:off x="2888" y="2102360"/>
          <a:ext cx="3134531" cy="558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rgbClr val="002147"/>
              </a:solidFill>
            </a:rPr>
            <a:t>Lesson 1: Brain development in the early years</a:t>
          </a:r>
          <a:endParaRPr lang="en-US" sz="1800" kern="1200" dirty="0">
            <a:solidFill>
              <a:srgbClr val="002147"/>
            </a:solidFill>
          </a:endParaRPr>
        </a:p>
      </dsp:txBody>
      <dsp:txXfrm>
        <a:off x="2888" y="2102360"/>
        <a:ext cx="3134531" cy="558338"/>
      </dsp:txXfrm>
    </dsp:sp>
    <dsp:sp modelId="{81646D02-C569-4FDA-956E-3F7CEA97B832}">
      <dsp:nvSpPr>
        <dsp:cNvPr id="0" name=""/>
        <dsp:cNvSpPr/>
      </dsp:nvSpPr>
      <dsp:spPr>
        <a:xfrm>
          <a:off x="2888" y="2715947"/>
          <a:ext cx="3134531" cy="932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- </a:t>
          </a:r>
          <a:r>
            <a:rPr lang="en-US" sz="1600" kern="1200" dirty="0"/>
            <a:t>Proliferation and pruning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Brain architecture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Neuroplasticity </a:t>
          </a:r>
        </a:p>
      </dsp:txBody>
      <dsp:txXfrm>
        <a:off x="2888" y="2715947"/>
        <a:ext cx="3134531" cy="932986"/>
      </dsp:txXfrm>
    </dsp:sp>
    <dsp:sp modelId="{05804101-CCA4-4A47-8419-2BED18413DF4}">
      <dsp:nvSpPr>
        <dsp:cNvPr id="0" name=""/>
        <dsp:cNvSpPr/>
      </dsp:nvSpPr>
      <dsp:spPr>
        <a:xfrm>
          <a:off x="4704685" y="886489"/>
          <a:ext cx="1097085" cy="109708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3B0A9-1FB1-4E8E-A279-CE22789C48F3}">
      <dsp:nvSpPr>
        <dsp:cNvPr id="0" name=""/>
        <dsp:cNvSpPr/>
      </dsp:nvSpPr>
      <dsp:spPr>
        <a:xfrm>
          <a:off x="3685962" y="2102360"/>
          <a:ext cx="3134531" cy="558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rgbClr val="002147"/>
              </a:solidFill>
            </a:rPr>
            <a:t>Lesson 2: Caregivers and the early years</a:t>
          </a:r>
          <a:endParaRPr lang="en-US" sz="1800" kern="1200" dirty="0">
            <a:solidFill>
              <a:srgbClr val="002147"/>
            </a:solidFill>
          </a:endParaRPr>
        </a:p>
      </dsp:txBody>
      <dsp:txXfrm>
        <a:off x="3685962" y="2102360"/>
        <a:ext cx="3134531" cy="558338"/>
      </dsp:txXfrm>
    </dsp:sp>
    <dsp:sp modelId="{929E0648-0FB1-4526-9DCF-92D35509BEE5}">
      <dsp:nvSpPr>
        <dsp:cNvPr id="0" name=""/>
        <dsp:cNvSpPr/>
      </dsp:nvSpPr>
      <dsp:spPr>
        <a:xfrm>
          <a:off x="3685962" y="2715947"/>
          <a:ext cx="3134531" cy="932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Playful learning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Baby talk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Contingent responsiveness</a:t>
          </a:r>
        </a:p>
      </dsp:txBody>
      <dsp:txXfrm>
        <a:off x="3685962" y="2715947"/>
        <a:ext cx="3134531" cy="932986"/>
      </dsp:txXfrm>
    </dsp:sp>
    <dsp:sp modelId="{C05C6D29-E6EA-4C6D-8AE0-2A379DD03068}">
      <dsp:nvSpPr>
        <dsp:cNvPr id="0" name=""/>
        <dsp:cNvSpPr/>
      </dsp:nvSpPr>
      <dsp:spPr>
        <a:xfrm>
          <a:off x="8387759" y="886489"/>
          <a:ext cx="1097085" cy="109708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38AA0F-A4D3-45C5-964E-5DA3A334166B}">
      <dsp:nvSpPr>
        <dsp:cNvPr id="0" name=""/>
        <dsp:cNvSpPr/>
      </dsp:nvSpPr>
      <dsp:spPr>
        <a:xfrm>
          <a:off x="7369036" y="2102360"/>
          <a:ext cx="3134531" cy="5583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800" b="1" kern="1200" dirty="0">
              <a:solidFill>
                <a:srgbClr val="002147"/>
              </a:solidFill>
            </a:rPr>
            <a:t>Lesson 3: Brain development continues throughout life</a:t>
          </a:r>
          <a:endParaRPr lang="en-US" sz="1800" kern="1200" dirty="0">
            <a:solidFill>
              <a:srgbClr val="002147"/>
            </a:solidFill>
          </a:endParaRPr>
        </a:p>
      </dsp:txBody>
      <dsp:txXfrm>
        <a:off x="7369036" y="2102360"/>
        <a:ext cx="3134531" cy="558338"/>
      </dsp:txXfrm>
    </dsp:sp>
    <dsp:sp modelId="{B7C47C23-A4C1-441E-BDE3-F76C2BA60F6D}">
      <dsp:nvSpPr>
        <dsp:cNvPr id="0" name=""/>
        <dsp:cNvSpPr/>
      </dsp:nvSpPr>
      <dsp:spPr>
        <a:xfrm>
          <a:off x="7369036" y="2715947"/>
          <a:ext cx="3134531" cy="932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Long term health outcomes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Resilience </a:t>
          </a:r>
        </a:p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- Early years are not deterministic</a:t>
          </a:r>
        </a:p>
      </dsp:txBody>
      <dsp:txXfrm>
        <a:off x="7369036" y="2715947"/>
        <a:ext cx="3134531" cy="9329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3B138-3FC4-C54E-927E-C0BF8EF55412}">
      <dsp:nvSpPr>
        <dsp:cNvPr id="0" name=""/>
        <dsp:cNvSpPr/>
      </dsp:nvSpPr>
      <dsp:spPr>
        <a:xfrm>
          <a:off x="1696640" y="1624"/>
          <a:ext cx="8798718" cy="1237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Lesson 1 (following pre-quiz)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Brain development in the early years </a:t>
          </a:r>
        </a:p>
      </dsp:txBody>
      <dsp:txXfrm>
        <a:off x="1732880" y="37864"/>
        <a:ext cx="8726238" cy="1164840"/>
      </dsp:txXfrm>
    </dsp:sp>
    <dsp:sp modelId="{92B777D0-DA6A-064F-84DA-A0AFBD31505D}">
      <dsp:nvSpPr>
        <dsp:cNvPr id="0" name=""/>
        <dsp:cNvSpPr/>
      </dsp:nvSpPr>
      <dsp:spPr>
        <a:xfrm>
          <a:off x="1696640" y="1461661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C2C9E7C-667B-9D41-934D-1F518A5B1EF3}">
      <dsp:nvSpPr>
        <dsp:cNvPr id="0" name=""/>
        <dsp:cNvSpPr/>
      </dsp:nvSpPr>
      <dsp:spPr>
        <a:xfrm>
          <a:off x="3008199" y="1461661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can babies do? </a:t>
          </a:r>
          <a:r>
            <a:rPr lang="en-GB" sz="2800" kern="1200" dirty="0"/>
            <a:t>Hands up if… video prompt and UNICEF quiz.</a:t>
          </a:r>
        </a:p>
      </dsp:txBody>
      <dsp:txXfrm>
        <a:off x="3068611" y="1522073"/>
        <a:ext cx="7366335" cy="1116496"/>
      </dsp:txXfrm>
    </dsp:sp>
    <dsp:sp modelId="{7D83CF4F-2855-A84C-8058-DA3CBDCB83A9}">
      <dsp:nvSpPr>
        <dsp:cNvPr id="0" name=""/>
        <dsp:cNvSpPr/>
      </dsp:nvSpPr>
      <dsp:spPr>
        <a:xfrm>
          <a:off x="1696640" y="2847460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01A74B-7B6E-E045-BE21-B1551B756608}">
      <dsp:nvSpPr>
        <dsp:cNvPr id="0" name=""/>
        <dsp:cNvSpPr/>
      </dsp:nvSpPr>
      <dsp:spPr>
        <a:xfrm>
          <a:off x="3008199" y="2847460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Brain development – </a:t>
          </a:r>
          <a:r>
            <a:rPr lang="en-GB" sz="2800" b="0" kern="1200" dirty="0"/>
            <a:t>i</a:t>
          </a:r>
          <a:r>
            <a:rPr lang="en-GB" sz="2800" kern="1200" dirty="0"/>
            <a:t>ntroduction, video and worksheet,</a:t>
          </a:r>
          <a:r>
            <a:rPr lang="en-GB" sz="2800" b="0" kern="1200" dirty="0"/>
            <a:t> c</a:t>
          </a:r>
          <a:r>
            <a:rPr lang="en-GB" sz="2800" kern="1200" dirty="0"/>
            <a:t>heck answers. (H&amp;F versions)</a:t>
          </a:r>
        </a:p>
      </dsp:txBody>
      <dsp:txXfrm>
        <a:off x="3068611" y="2907872"/>
        <a:ext cx="7366335" cy="1116496"/>
      </dsp:txXfrm>
    </dsp:sp>
    <dsp:sp modelId="{ACEB6ADA-728A-2647-A4A0-E1E0836712C7}">
      <dsp:nvSpPr>
        <dsp:cNvPr id="0" name=""/>
        <dsp:cNvSpPr/>
      </dsp:nvSpPr>
      <dsp:spPr>
        <a:xfrm>
          <a:off x="1696640" y="4233258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6000" r="-36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A57C3F-00E7-8A4A-8B75-BF46F356636A}">
      <dsp:nvSpPr>
        <dsp:cNvPr id="0" name=""/>
        <dsp:cNvSpPr/>
      </dsp:nvSpPr>
      <dsp:spPr>
        <a:xfrm>
          <a:off x="3008199" y="4233258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Neuroplasticity – </a:t>
          </a:r>
          <a:r>
            <a:rPr lang="en-GB" sz="2800" b="0" kern="1200" dirty="0"/>
            <a:t>v</a:t>
          </a:r>
          <a:r>
            <a:rPr lang="en-GB" sz="2800" kern="1200" dirty="0"/>
            <a:t>ideo and definition.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Extension opportunity – epigenetics. </a:t>
          </a:r>
        </a:p>
      </dsp:txBody>
      <dsp:txXfrm>
        <a:off x="3068611" y="4293670"/>
        <a:ext cx="7366335" cy="1116496"/>
      </dsp:txXfrm>
    </dsp:sp>
    <dsp:sp modelId="{E0329999-3E74-2749-B587-1AD5ADB4AFFA}">
      <dsp:nvSpPr>
        <dsp:cNvPr id="0" name=""/>
        <dsp:cNvSpPr/>
      </dsp:nvSpPr>
      <dsp:spPr>
        <a:xfrm>
          <a:off x="1696640" y="5619056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AC385-4637-3046-A755-B299613E4D48}">
      <dsp:nvSpPr>
        <dsp:cNvPr id="0" name=""/>
        <dsp:cNvSpPr/>
      </dsp:nvSpPr>
      <dsp:spPr>
        <a:xfrm>
          <a:off x="3008199" y="5619056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have we learnt? </a:t>
          </a:r>
          <a:r>
            <a:rPr lang="en-GB" sz="2800" b="0" kern="1200" dirty="0"/>
            <a:t>K</a:t>
          </a:r>
          <a:r>
            <a:rPr lang="en-GB" sz="2800" kern="1200" dirty="0"/>
            <a:t>ey word and definition task. (H&amp;F versions) </a:t>
          </a:r>
        </a:p>
      </dsp:txBody>
      <dsp:txXfrm>
        <a:off x="3068611" y="5679468"/>
        <a:ext cx="7366335" cy="11164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3B138-3FC4-C54E-927E-C0BF8EF55412}">
      <dsp:nvSpPr>
        <dsp:cNvPr id="0" name=""/>
        <dsp:cNvSpPr/>
      </dsp:nvSpPr>
      <dsp:spPr>
        <a:xfrm>
          <a:off x="1696640" y="1624"/>
          <a:ext cx="8798718" cy="1237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Lesson 2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Caregivers and the early years</a:t>
          </a:r>
        </a:p>
      </dsp:txBody>
      <dsp:txXfrm>
        <a:off x="1732880" y="37864"/>
        <a:ext cx="8726238" cy="1164840"/>
      </dsp:txXfrm>
    </dsp:sp>
    <dsp:sp modelId="{92B777D0-DA6A-064F-84DA-A0AFBD31505D}">
      <dsp:nvSpPr>
        <dsp:cNvPr id="0" name=""/>
        <dsp:cNvSpPr/>
      </dsp:nvSpPr>
      <dsp:spPr>
        <a:xfrm>
          <a:off x="1696640" y="1461661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C2C9E7C-667B-9D41-934D-1F518A5B1EF3}">
      <dsp:nvSpPr>
        <dsp:cNvPr id="0" name=""/>
        <dsp:cNvSpPr/>
      </dsp:nvSpPr>
      <dsp:spPr>
        <a:xfrm>
          <a:off x="3008199" y="1461661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do caregivers do to promote healthy development? </a:t>
          </a:r>
          <a:r>
            <a:rPr lang="en-GB" sz="2800" kern="1200" dirty="0"/>
            <a:t>Discussion or bullet list. Optional extra video.</a:t>
          </a:r>
        </a:p>
      </dsp:txBody>
      <dsp:txXfrm>
        <a:off x="3068611" y="1522073"/>
        <a:ext cx="7366335" cy="1116496"/>
      </dsp:txXfrm>
    </dsp:sp>
    <dsp:sp modelId="{7D83CF4F-2855-A84C-8058-DA3CBDCB83A9}">
      <dsp:nvSpPr>
        <dsp:cNvPr id="0" name=""/>
        <dsp:cNvSpPr/>
      </dsp:nvSpPr>
      <dsp:spPr>
        <a:xfrm>
          <a:off x="1696640" y="2847460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01A74B-7B6E-E045-BE21-B1551B756608}">
      <dsp:nvSpPr>
        <dsp:cNvPr id="0" name=""/>
        <dsp:cNvSpPr/>
      </dsp:nvSpPr>
      <dsp:spPr>
        <a:xfrm>
          <a:off x="3008199" y="2847460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3 videos  (+1) to watch – </a:t>
          </a:r>
          <a:r>
            <a:rPr lang="en-GB" sz="2800" b="0" kern="1200" dirty="0"/>
            <a:t>notes page</a:t>
          </a:r>
          <a:r>
            <a:rPr lang="en-GB" sz="2800" kern="1200" dirty="0"/>
            <a:t>, how can caregivers support child development?</a:t>
          </a:r>
        </a:p>
      </dsp:txBody>
      <dsp:txXfrm>
        <a:off x="3068611" y="2907872"/>
        <a:ext cx="7366335" cy="1116496"/>
      </dsp:txXfrm>
    </dsp:sp>
    <dsp:sp modelId="{ACEB6ADA-728A-2647-A4A0-E1E0836712C7}">
      <dsp:nvSpPr>
        <dsp:cNvPr id="0" name=""/>
        <dsp:cNvSpPr/>
      </dsp:nvSpPr>
      <dsp:spPr>
        <a:xfrm>
          <a:off x="1696640" y="4233258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A57C3F-00E7-8A4A-8B75-BF46F356636A}">
      <dsp:nvSpPr>
        <dsp:cNvPr id="0" name=""/>
        <dsp:cNvSpPr/>
      </dsp:nvSpPr>
      <dsp:spPr>
        <a:xfrm>
          <a:off x="3008199" y="4233258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Apply knowledge options – </a:t>
          </a:r>
          <a:r>
            <a:rPr lang="en-GB" sz="2800" b="0" kern="1200" dirty="0"/>
            <a:t>specify or give choice (child observation x2, 10 top tips, public health leaflet)</a:t>
          </a:r>
          <a:r>
            <a:rPr lang="en-GB" sz="2800" kern="1200" dirty="0"/>
            <a:t>. Homework or extra lesson.</a:t>
          </a:r>
        </a:p>
      </dsp:txBody>
      <dsp:txXfrm>
        <a:off x="3068611" y="4293670"/>
        <a:ext cx="7366335" cy="1116496"/>
      </dsp:txXfrm>
    </dsp:sp>
    <dsp:sp modelId="{E0329999-3E74-2749-B587-1AD5ADB4AFFA}">
      <dsp:nvSpPr>
        <dsp:cNvPr id="0" name=""/>
        <dsp:cNvSpPr/>
      </dsp:nvSpPr>
      <dsp:spPr>
        <a:xfrm>
          <a:off x="1696640" y="5619056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AC385-4637-3046-A755-B299613E4D48}">
      <dsp:nvSpPr>
        <dsp:cNvPr id="0" name=""/>
        <dsp:cNvSpPr/>
      </dsp:nvSpPr>
      <dsp:spPr>
        <a:xfrm>
          <a:off x="3008199" y="5619056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What have you learnt? 3</a:t>
          </a:r>
          <a:r>
            <a:rPr lang="en-GB" sz="2800" b="0" kern="1200" dirty="0"/>
            <a:t> things you will do differently the next time you are with a child.</a:t>
          </a:r>
          <a:endParaRPr lang="en-GB" sz="2800" kern="1200" dirty="0"/>
        </a:p>
      </dsp:txBody>
      <dsp:txXfrm>
        <a:off x="3068611" y="5679468"/>
        <a:ext cx="7366335" cy="111649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A3B138-3FC4-C54E-927E-C0BF8EF55412}">
      <dsp:nvSpPr>
        <dsp:cNvPr id="0" name=""/>
        <dsp:cNvSpPr/>
      </dsp:nvSpPr>
      <dsp:spPr>
        <a:xfrm>
          <a:off x="1696640" y="1624"/>
          <a:ext cx="8798718" cy="123732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Lesson 3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200" b="1" kern="1200" dirty="0"/>
            <a:t>Brain development throughout life</a:t>
          </a:r>
        </a:p>
      </dsp:txBody>
      <dsp:txXfrm>
        <a:off x="1732880" y="37864"/>
        <a:ext cx="8726238" cy="1164840"/>
      </dsp:txXfrm>
    </dsp:sp>
    <dsp:sp modelId="{92B777D0-DA6A-064F-84DA-A0AFBD31505D}">
      <dsp:nvSpPr>
        <dsp:cNvPr id="0" name=""/>
        <dsp:cNvSpPr/>
      </dsp:nvSpPr>
      <dsp:spPr>
        <a:xfrm>
          <a:off x="1696640" y="1461661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C2C9E7C-667B-9D41-934D-1F518A5B1EF3}">
      <dsp:nvSpPr>
        <dsp:cNvPr id="0" name=""/>
        <dsp:cNvSpPr/>
      </dsp:nvSpPr>
      <dsp:spPr>
        <a:xfrm>
          <a:off x="3008199" y="1461661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Evidence shows importance but not deterministic. </a:t>
          </a:r>
          <a:r>
            <a:rPr lang="en-GB" sz="2800" b="0" kern="1200" dirty="0"/>
            <a:t>3 questions on the evidence, longitudinal studies and control </a:t>
          </a:r>
          <a:r>
            <a:rPr lang="en-GB" sz="2800" kern="1200" dirty="0"/>
            <a:t>(H&amp;F options).</a:t>
          </a:r>
        </a:p>
      </dsp:txBody>
      <dsp:txXfrm>
        <a:off x="3068611" y="1522073"/>
        <a:ext cx="7366335" cy="1116496"/>
      </dsp:txXfrm>
    </dsp:sp>
    <dsp:sp modelId="{7D83CF4F-2855-A84C-8058-DA3CBDCB83A9}">
      <dsp:nvSpPr>
        <dsp:cNvPr id="0" name=""/>
        <dsp:cNvSpPr/>
      </dsp:nvSpPr>
      <dsp:spPr>
        <a:xfrm>
          <a:off x="1696640" y="2847460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B01A74B-7B6E-E045-BE21-B1551B756608}">
      <dsp:nvSpPr>
        <dsp:cNvPr id="0" name=""/>
        <dsp:cNvSpPr/>
      </dsp:nvSpPr>
      <dsp:spPr>
        <a:xfrm>
          <a:off x="3008199" y="2847460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Video – </a:t>
          </a:r>
          <a:r>
            <a:rPr lang="en-GB" sz="2800" b="0" kern="1200" dirty="0"/>
            <a:t>(7.44 mins) followed by questions for discussion or completing. </a:t>
          </a:r>
          <a:endParaRPr lang="en-GB" sz="2800" kern="1200" dirty="0"/>
        </a:p>
      </dsp:txBody>
      <dsp:txXfrm>
        <a:off x="3068611" y="2907872"/>
        <a:ext cx="7366335" cy="1116496"/>
      </dsp:txXfrm>
    </dsp:sp>
    <dsp:sp modelId="{ACEB6ADA-728A-2647-A4A0-E1E0836712C7}">
      <dsp:nvSpPr>
        <dsp:cNvPr id="0" name=""/>
        <dsp:cNvSpPr/>
      </dsp:nvSpPr>
      <dsp:spPr>
        <a:xfrm>
          <a:off x="1696640" y="4233258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0A57C3F-00E7-8A4A-8B75-BF46F356636A}">
      <dsp:nvSpPr>
        <dsp:cNvPr id="0" name=""/>
        <dsp:cNvSpPr/>
      </dsp:nvSpPr>
      <dsp:spPr>
        <a:xfrm>
          <a:off x="3008199" y="4233258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Discussion – </a:t>
          </a:r>
          <a:r>
            <a:rPr lang="en-GB" sz="2800" b="0" kern="1200" dirty="0"/>
            <a:t>neuroplasticity over time</a:t>
          </a:r>
          <a:r>
            <a:rPr lang="en-GB" sz="2800" kern="1200" dirty="0"/>
            <a:t>.</a:t>
          </a:r>
        </a:p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i="1" kern="1200" dirty="0"/>
            <a:t>(Extension – epigenetics, from lesson 1) </a:t>
          </a:r>
        </a:p>
      </dsp:txBody>
      <dsp:txXfrm>
        <a:off x="3068611" y="4293670"/>
        <a:ext cx="7366335" cy="1116496"/>
      </dsp:txXfrm>
    </dsp:sp>
    <dsp:sp modelId="{E0329999-3E74-2749-B587-1AD5ADB4AFFA}">
      <dsp:nvSpPr>
        <dsp:cNvPr id="0" name=""/>
        <dsp:cNvSpPr/>
      </dsp:nvSpPr>
      <dsp:spPr>
        <a:xfrm>
          <a:off x="1696640" y="5619056"/>
          <a:ext cx="1237320" cy="1237320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C9AC385-4637-3046-A755-B299613E4D48}">
      <dsp:nvSpPr>
        <dsp:cNvPr id="0" name=""/>
        <dsp:cNvSpPr/>
      </dsp:nvSpPr>
      <dsp:spPr>
        <a:xfrm>
          <a:off x="3008199" y="5619056"/>
          <a:ext cx="7487159" cy="1237320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dk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800" b="1" kern="1200" dirty="0"/>
            <a:t>Quiz and evaluation </a:t>
          </a:r>
          <a:r>
            <a:rPr lang="en-GB" sz="2800" b="0" kern="1200" dirty="0"/>
            <a:t>–</a:t>
          </a:r>
          <a:r>
            <a:rPr lang="en-GB" sz="2800" b="1" kern="1200" dirty="0"/>
            <a:t> </a:t>
          </a:r>
          <a:r>
            <a:rPr lang="en-GB" sz="2800" b="0" kern="1200" dirty="0"/>
            <a:t>online repeat of the quiz, with some additional </a:t>
          </a:r>
          <a:r>
            <a:rPr lang="en-GB" sz="2800" b="0" kern="1200"/>
            <a:t>evaluation questions. </a:t>
          </a:r>
          <a:endParaRPr lang="en-GB" sz="2800" kern="1200" dirty="0"/>
        </a:p>
      </dsp:txBody>
      <dsp:txXfrm>
        <a:off x="3068611" y="5679468"/>
        <a:ext cx="7366335" cy="11164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AD6AC-57A9-EB4E-9D87-1369C426857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D8013-5B14-A545-ACFF-7BE4CD78D1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98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D8013-5B14-A545-ACFF-7BE4CD78D1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78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for more able students who are competent at </a:t>
            </a:r>
            <a:r>
              <a:rPr lang="en-US" dirty="0" err="1"/>
              <a:t>analysing</a:t>
            </a:r>
            <a:r>
              <a:rPr lang="en-US" dirty="0"/>
              <a:t> data.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40FD9-AB3A-204D-A357-DE5B5C5461F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081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4409C-15A1-7B4A-B753-9621C9021B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4E02F-0BC2-7343-BF21-A4FC92411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FDB9-3376-D146-BB81-F10597F28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DDADF5-2C88-F146-9D7F-B354B2666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B839B-4E56-BA4E-A474-304938F6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24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7CC02-EA8D-EE48-A6B1-5325E20B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1FBEFA-C7D6-7141-BF6C-71E1D16876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3F473-9F52-E447-803B-C99B426B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888E7F-4FC6-C743-8D3E-4AF16A18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FCC77-3611-8241-A73D-B28695DC9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05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FE27A-BCCE-3B42-BB54-91BBCD364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2D8B14-1E5C-CE4A-A117-32D107A2B9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9B190-BCF9-8E40-B378-7172A3DC3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52DFE-AF84-C74A-8F22-4A99234AC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EA4AC-0909-E34A-9835-0DED21D18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466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382AB-CF0F-144D-BEE4-7CA26ABE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6CABC-207A-F340-8F3E-D932C31DC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FD8BF-8888-B749-BC09-2D6FB56B3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F3E30-D586-9E41-9AC2-122D8F124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EC387-160D-294E-B8E7-3EEDAF961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065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D0E4-8347-064D-901A-0941D2E15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BFB02-3569-664F-9380-A8D15B071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5A05A2-6AA3-DE4E-B03E-5ACC3AF8C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7B5F7-260B-A844-9C32-4E4847D44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670C2-50CF-0E4A-9EA3-F0293BC86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3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18F67-92D9-A342-9025-044F8006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9E4AF-C684-1247-AFE1-92BE47BDA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44933-FCDE-774E-85AC-AEA367DA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A9685C-1DD2-C343-8B12-13106EAD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9FB763-D4B9-3D4B-8D1B-F57306ADF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D7AF54-964C-3449-BC0A-9F9B82718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012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650B0-3830-8F40-9631-F09EA5AF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C004F-C4CD-FF4A-913D-E8EACD168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840A95-A87A-5447-B2FD-9A6C12C2F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A087D2-5A49-BA42-AB46-CABBAA37E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51BD6F-B99A-034E-8DD5-5877799CA0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21B3A2-5880-A648-B6BE-99543A83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D5E603-A676-BE4E-9472-7DCFC31ED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2C77F8-4A5F-474C-BD0E-ED731F66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94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56302-9BA7-A149-A0F5-9E5CDEE85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65096E-A2F2-614C-A5C3-C85ED2D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D92598-B15E-CB4B-9D40-AFBBD64F2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2661A4-F071-DB42-8D74-E0C83CE74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78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B3681-2630-0D49-97D4-68A588C51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88656E-EBFA-464C-9305-AFD07D33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CD30C-F47C-FC40-A1F9-761E6B74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81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038D-5A1D-4B48-B59C-88E4A022D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B19F9-D10E-9041-BE88-624C45010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7285F2-3373-8646-983A-06ABECE99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E703BD-0E8F-C14F-A732-DA9D4092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1CC37B-AA3D-0E48-940B-D8E6C5587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A1571-76FF-2C43-803A-034D36124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6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28ACF-0E6B-F045-A614-18CA1F5C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2B6A02-F162-AE42-B42F-632EE58CA0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D524D-0E9A-5A4D-9C4B-B97DC3EF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1C12B-E3B9-BE41-9C47-56CC94FDA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F66DF-DC33-9348-9814-0A506988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362A9-4138-7C47-8E4E-393B434E1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64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1DD1A0-CD2F-6B45-B07E-0C7C7E0A8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89600A-422C-CA4E-9829-D8F419DFB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D9DD31-30BC-D549-803B-19582BEF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3A38E-E44B-134A-9F40-4DED7AF2A03A}" type="datetimeFigureOut">
              <a:rPr lang="en-US" smtClean="0"/>
              <a:t>3/31/21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073A04-DBA0-634E-9872-B39543D4D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D71A1-3E0C-2F4C-991B-EBBB4DCEC5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76866-5E55-DE48-9FC9-DED6883DD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76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psych.ox.ac.uk/research/seen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lbertafamilywellness.org/resources/video/brains-journey-to-resilience" TargetMode="External"/><Relationship Id="rId3" Type="http://schemas.openxmlformats.org/officeDocument/2006/relationships/hyperlink" Target="https://www.youtube.com/watch?v=ELpfYCZa87g" TargetMode="External"/><Relationship Id="rId7" Type="http://schemas.openxmlformats.org/officeDocument/2006/relationships/hyperlink" Target="https://www.albertafamilywellness.org/resources/video/executive-function" TargetMode="External"/><Relationship Id="rId2" Type="http://schemas.openxmlformats.org/officeDocument/2006/relationships/hyperlink" Target="https://www.youtube.com/watch?v=VNNsN9IJkw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imeo.com/505601316/cde3ca6023" TargetMode="External"/><Relationship Id="rId5" Type="http://schemas.openxmlformats.org/officeDocument/2006/relationships/hyperlink" Target="https://www.unicef.org/parenting/child-development/baby-talk-class" TargetMode="External"/><Relationship Id="rId4" Type="http://schemas.openxmlformats.org/officeDocument/2006/relationships/hyperlink" Target="https://www.albertafamilywellness.org/resources/video/serve-and-return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sych.ox.ac.uk/research/seen" TargetMode="External"/><Relationship Id="rId4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sych.ox.ac.uk/research/seen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hyperlink" Target="mailto:seen@psych.ox.ac.uk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oxford.onlinesurveys.ac.uk/pre-pilot-pupil-survey-post-lesson-" TargetMode="External"/><Relationship Id="rId2" Type="http://schemas.openxmlformats.org/officeDocument/2006/relationships/hyperlink" Target="https://oxford.onlinesurveys.ac.uk/pre-pilot-pupil-survey-pre-lesso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oxford.onlinesurveys.ac.uk/pre-pilot-teacher-survey" TargetMode="External"/><Relationship Id="rId4" Type="http://schemas.openxmlformats.org/officeDocument/2006/relationships/hyperlink" Target="https://oxford.onlinesurveys.ac.uk/pre-pilot-pupil-survey-follow-up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49C0BB0-9209-504D-A612-7E34D0DA4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806" y="409031"/>
            <a:ext cx="7312191" cy="24373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F73C5AD-AF7A-A047-9C51-A71873D6B0AA}"/>
              </a:ext>
            </a:extLst>
          </p:cNvPr>
          <p:cNvSpPr txBox="1">
            <a:spLocks/>
          </p:cNvSpPr>
          <p:nvPr/>
        </p:nvSpPr>
        <p:spPr>
          <a:xfrm>
            <a:off x="4208673" y="3429000"/>
            <a:ext cx="3320455" cy="1709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2147"/>
                </a:solidFill>
              </a:rPr>
              <a:t>Funders: </a:t>
            </a:r>
            <a:br>
              <a:rPr lang="en-US" dirty="0"/>
            </a:br>
            <a:r>
              <a:rPr lang="en-US" sz="2000" dirty="0"/>
              <a:t>Kindred</a:t>
            </a:r>
            <a:r>
              <a:rPr lang="en-US" sz="2000" baseline="30000" dirty="0"/>
              <a:t>2</a:t>
            </a:r>
          </a:p>
          <a:p>
            <a:pPr algn="ctr"/>
            <a:r>
              <a:rPr lang="en-US" sz="2000" dirty="0"/>
              <a:t>Charity working to improve early education and early child development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4A4FD7-D889-5A44-A7AB-A20B9977D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81" y="4789745"/>
            <a:ext cx="1714261" cy="17312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B16296-0A21-3049-A1D1-9F359B3185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8857" y="4589455"/>
            <a:ext cx="1714262" cy="20397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96BEA1-72D8-1246-90C6-D4D4BD4285C6}"/>
              </a:ext>
            </a:extLst>
          </p:cNvPr>
          <p:cNvSpPr txBox="1"/>
          <p:nvPr/>
        </p:nvSpPr>
        <p:spPr>
          <a:xfrm>
            <a:off x="3745121" y="5655362"/>
            <a:ext cx="424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https://www.psych.ox.ac.uk/research/seen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4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969BB-875A-A946-A453-45C6180A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kern="120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Scientific background</a:t>
            </a:r>
          </a:p>
        </p:txBody>
      </p:sp>
    </p:spTree>
    <p:extLst>
      <p:ext uri="{BB962C8B-B14F-4D97-AF65-F5344CB8AC3E}">
        <p14:creationId xmlns:p14="http://schemas.microsoft.com/office/powerpoint/2010/main" val="475409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plant, vessel, aquarium&#10;&#10;Description automatically generated">
            <a:extLst>
              <a:ext uri="{FF2B5EF4-FFF2-40B4-BE49-F238E27FC236}">
                <a16:creationId xmlns:a16="http://schemas.microsoft.com/office/drawing/2014/main" id="{0F6CCDCA-408D-1841-B1F3-B59F5F224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14" y="4135664"/>
            <a:ext cx="4400497" cy="23442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DDC718-0E13-D24B-9E06-576D9152E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neuroscience</a:t>
            </a:r>
          </a:p>
        </p:txBody>
      </p:sp>
      <p:pic>
        <p:nvPicPr>
          <p:cNvPr id="1026" name="Picture 2" descr="Light-Up Neuron">
            <a:extLst>
              <a:ext uri="{FF2B5EF4-FFF2-40B4-BE49-F238E27FC236}">
                <a16:creationId xmlns:a16="http://schemas.microsoft.com/office/drawing/2014/main" id="{1376635A-B286-7540-A5E6-F516F0798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337" y="1359105"/>
            <a:ext cx="3797300" cy="214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Made Human Brains So Big? | The Scientist Magazine®">
            <a:extLst>
              <a:ext uri="{FF2B5EF4-FFF2-40B4-BE49-F238E27FC236}">
                <a16:creationId xmlns:a16="http://schemas.microsoft.com/office/drawing/2014/main" id="{CF64CB89-A558-DF41-B186-FE0620E328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813" y="1413329"/>
            <a:ext cx="4688566" cy="23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33D493-3AFE-4E4A-A3F2-8E12CC8BB73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53" y="3559629"/>
            <a:ext cx="4546417" cy="3100388"/>
          </a:xfrm>
          <a:prstGeom prst="rect">
            <a:avLst/>
          </a:prstGeom>
          <a:ln>
            <a:solidFill>
              <a:prstClr val="black"/>
            </a:solidFill>
          </a:ln>
        </p:spPr>
      </p:pic>
      <p:pic>
        <p:nvPicPr>
          <p:cNvPr id="1030" name="Picture 6" descr="Bionic neurons could enable implants to restore failing brain circuits |  Neuroscience | The Guardian">
            <a:extLst>
              <a:ext uri="{FF2B5EF4-FFF2-40B4-BE49-F238E27FC236}">
                <a16:creationId xmlns:a16="http://schemas.microsoft.com/office/drawing/2014/main" id="{92F23855-4E51-7A4A-9AD4-C216D519C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254" y="1582289"/>
            <a:ext cx="1542361" cy="154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5A115AD-0F16-3348-98B1-570FE37E290D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57" y="3976687"/>
            <a:ext cx="6241143" cy="2516188"/>
          </a:xfrm>
          <a:prstGeom prst="rect">
            <a:avLst/>
          </a:prstGeom>
        </p:spPr>
      </p:pic>
      <p:sp>
        <p:nvSpPr>
          <p:cNvPr id="9" name="Notched Right Arrow 8">
            <a:extLst>
              <a:ext uri="{FF2B5EF4-FFF2-40B4-BE49-F238E27FC236}">
                <a16:creationId xmlns:a16="http://schemas.microsoft.com/office/drawing/2014/main" id="{0943E217-300E-D44B-807A-0F3B5DE90728}"/>
              </a:ext>
            </a:extLst>
          </p:cNvPr>
          <p:cNvSpPr/>
          <p:nvPr/>
        </p:nvSpPr>
        <p:spPr>
          <a:xfrm>
            <a:off x="3424057" y="2269671"/>
            <a:ext cx="978308" cy="6315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Notched Right Arrow 9">
            <a:extLst>
              <a:ext uri="{FF2B5EF4-FFF2-40B4-BE49-F238E27FC236}">
                <a16:creationId xmlns:a16="http://schemas.microsoft.com/office/drawing/2014/main" id="{FEE88AD2-277D-FB41-99FB-D3E57A59A8DC}"/>
              </a:ext>
            </a:extLst>
          </p:cNvPr>
          <p:cNvSpPr/>
          <p:nvPr/>
        </p:nvSpPr>
        <p:spPr>
          <a:xfrm rot="5400000">
            <a:off x="10311553" y="2776654"/>
            <a:ext cx="978308" cy="6315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>
            <a:extLst>
              <a:ext uri="{FF2B5EF4-FFF2-40B4-BE49-F238E27FC236}">
                <a16:creationId xmlns:a16="http://schemas.microsoft.com/office/drawing/2014/main" id="{3B8CD0D2-135F-5E45-8887-EE9F2AAEFE36}"/>
              </a:ext>
            </a:extLst>
          </p:cNvPr>
          <p:cNvSpPr/>
          <p:nvPr/>
        </p:nvSpPr>
        <p:spPr>
          <a:xfrm>
            <a:off x="7540325" y="2000037"/>
            <a:ext cx="978308" cy="6315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Notched Right Arrow 11">
            <a:extLst>
              <a:ext uri="{FF2B5EF4-FFF2-40B4-BE49-F238E27FC236}">
                <a16:creationId xmlns:a16="http://schemas.microsoft.com/office/drawing/2014/main" id="{0E4B5DC5-6E61-194A-868B-913C1D1CDD06}"/>
              </a:ext>
            </a:extLst>
          </p:cNvPr>
          <p:cNvSpPr/>
          <p:nvPr/>
        </p:nvSpPr>
        <p:spPr>
          <a:xfrm rot="10800000">
            <a:off x="4814591" y="4813073"/>
            <a:ext cx="978308" cy="63159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CB99E8-701A-5943-920B-D4A2565662B4}"/>
              </a:ext>
            </a:extLst>
          </p:cNvPr>
          <p:cNvSpPr txBox="1"/>
          <p:nvPr/>
        </p:nvSpPr>
        <p:spPr>
          <a:xfrm>
            <a:off x="7896889" y="4645299"/>
            <a:ext cx="2350726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Neuroplasticity</a:t>
            </a:r>
          </a:p>
          <a:p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5AC0C7-FEBA-2944-BF79-8B943B10FA1D}"/>
              </a:ext>
            </a:extLst>
          </p:cNvPr>
          <p:cNvSpPr txBox="1"/>
          <p:nvPr/>
        </p:nvSpPr>
        <p:spPr>
          <a:xfrm>
            <a:off x="10340929" y="3293889"/>
            <a:ext cx="2190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Pruning </a:t>
            </a:r>
          </a:p>
          <a:p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2DC957-2135-7541-8866-3578F8058521}"/>
              </a:ext>
            </a:extLst>
          </p:cNvPr>
          <p:cNvSpPr txBox="1"/>
          <p:nvPr/>
        </p:nvSpPr>
        <p:spPr>
          <a:xfrm>
            <a:off x="7304841" y="3323859"/>
            <a:ext cx="2190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/>
              <a:t>Proliferation </a:t>
            </a:r>
          </a:p>
          <a:p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B61278-8FCD-B749-91B2-91068A5940FF}"/>
              </a:ext>
            </a:extLst>
          </p:cNvPr>
          <p:cNvSpPr txBox="1"/>
          <p:nvPr/>
        </p:nvSpPr>
        <p:spPr>
          <a:xfrm>
            <a:off x="677569" y="4122079"/>
            <a:ext cx="49343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Genes and environment</a:t>
            </a:r>
          </a:p>
        </p:txBody>
      </p:sp>
    </p:spTree>
    <p:extLst>
      <p:ext uri="{BB962C8B-B14F-4D97-AF65-F5344CB8AC3E}">
        <p14:creationId xmlns:p14="http://schemas.microsoft.com/office/powerpoint/2010/main" val="337716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4" grpId="0" animBg="1"/>
      <p:bldP spid="13" grpId="0" animBg="1"/>
      <p:bldP spid="14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7DE9-A6F6-FF4F-9EA4-C9D3CA4DC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7" y="365125"/>
            <a:ext cx="11625943" cy="1325563"/>
          </a:xfrm>
        </p:spPr>
        <p:txBody>
          <a:bodyPr/>
          <a:lstStyle/>
          <a:p>
            <a:r>
              <a:rPr lang="en-US" dirty="0"/>
              <a:t>The brain’s ‘environment’ </a:t>
            </a:r>
            <a:r>
              <a:rPr lang="en-US" sz="2800" dirty="0"/>
              <a:t>– role of the caregiver and experiences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83CDB-2C25-CC42-AD8A-F84C4314D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5372" y="2159000"/>
            <a:ext cx="2540000" cy="2540000"/>
          </a:xfrm>
          <a:prstGeom prst="rect">
            <a:avLst/>
          </a:prstGeom>
        </p:spPr>
      </p:pic>
      <p:sp>
        <p:nvSpPr>
          <p:cNvPr id="8" name="Left Arrow 7">
            <a:extLst>
              <a:ext uri="{FF2B5EF4-FFF2-40B4-BE49-F238E27FC236}">
                <a16:creationId xmlns:a16="http://schemas.microsoft.com/office/drawing/2014/main" id="{A7CBDA7A-E8B5-1041-A1C6-7D7D0DD97093}"/>
              </a:ext>
            </a:extLst>
          </p:cNvPr>
          <p:cNvSpPr/>
          <p:nvPr/>
        </p:nvSpPr>
        <p:spPr>
          <a:xfrm>
            <a:off x="7126513" y="1510620"/>
            <a:ext cx="4412343" cy="2075543"/>
          </a:xfrm>
          <a:prstGeom prst="leftArrow">
            <a:avLst/>
          </a:prstGeom>
          <a:ln w="508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Playful learning</a:t>
            </a:r>
          </a:p>
        </p:txBody>
      </p:sp>
      <p:sp>
        <p:nvSpPr>
          <p:cNvPr id="10" name="Left Arrow 9">
            <a:extLst>
              <a:ext uri="{FF2B5EF4-FFF2-40B4-BE49-F238E27FC236}">
                <a16:creationId xmlns:a16="http://schemas.microsoft.com/office/drawing/2014/main" id="{EF2149B9-7DA5-0D44-BEFA-F2F361F14695}"/>
              </a:ext>
            </a:extLst>
          </p:cNvPr>
          <p:cNvSpPr/>
          <p:nvPr/>
        </p:nvSpPr>
        <p:spPr>
          <a:xfrm>
            <a:off x="7126513" y="3693886"/>
            <a:ext cx="4412343" cy="2075543"/>
          </a:xfrm>
          <a:prstGeom prst="leftArrow">
            <a:avLst/>
          </a:prstGeom>
          <a:ln w="508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Baby talk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38332859-2FCA-A242-8A99-7308C79AF5C1}"/>
              </a:ext>
            </a:extLst>
          </p:cNvPr>
          <p:cNvSpPr/>
          <p:nvPr/>
        </p:nvSpPr>
        <p:spPr>
          <a:xfrm>
            <a:off x="304800" y="1510619"/>
            <a:ext cx="4412343" cy="2075543"/>
          </a:xfrm>
          <a:prstGeom prst="rightArrow">
            <a:avLst/>
          </a:prstGeom>
          <a:ln w="508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Responsive and reciprocal interactions (serve and return) 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60BFB64B-DE9A-A549-A212-C9D11EF82B0B}"/>
              </a:ext>
            </a:extLst>
          </p:cNvPr>
          <p:cNvSpPr/>
          <p:nvPr/>
        </p:nvSpPr>
        <p:spPr>
          <a:xfrm>
            <a:off x="304800" y="3661228"/>
            <a:ext cx="4412343" cy="2075543"/>
          </a:xfrm>
          <a:prstGeom prst="rightArrow">
            <a:avLst/>
          </a:prstGeom>
          <a:ln w="508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/>
              <a:t>Developing executive function skills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D858A0-4729-D943-852D-7D504D3C9D00}"/>
              </a:ext>
            </a:extLst>
          </p:cNvPr>
          <p:cNvSpPr txBox="1"/>
          <p:nvPr/>
        </p:nvSpPr>
        <p:spPr>
          <a:xfrm>
            <a:off x="3606801" y="6061988"/>
            <a:ext cx="47171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Good nutrition and a safe environment</a:t>
            </a:r>
          </a:p>
        </p:txBody>
      </p:sp>
    </p:spTree>
    <p:extLst>
      <p:ext uri="{BB962C8B-B14F-4D97-AF65-F5344CB8AC3E}">
        <p14:creationId xmlns:p14="http://schemas.microsoft.com/office/powerpoint/2010/main" val="20031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7DE9-A6F6-FF4F-9EA4-C9D3CA4D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caregiver’s role?</a:t>
            </a:r>
            <a:br>
              <a:rPr lang="en-US" dirty="0"/>
            </a:br>
            <a:r>
              <a:rPr lang="en-US" dirty="0"/>
              <a:t>				…to provide the experiences</a:t>
            </a:r>
          </a:p>
        </p:txBody>
      </p:sp>
      <p:pic>
        <p:nvPicPr>
          <p:cNvPr id="2050" name="Picture 2" descr="Brain Architecture">
            <a:extLst>
              <a:ext uri="{FF2B5EF4-FFF2-40B4-BE49-F238E27FC236}">
                <a16:creationId xmlns:a16="http://schemas.microsoft.com/office/drawing/2014/main" id="{EE43CC76-3945-0042-BDC8-89817D86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879" y="1842453"/>
            <a:ext cx="6668267" cy="419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2A355D19-02D6-E345-963F-8FCF23676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45" y="72821"/>
            <a:ext cx="10231734" cy="671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74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7DE9-A6F6-FF4F-9EA4-C9D3CA4D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However… it is not deterministic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65CD0F2-4CEC-0342-8F2E-0B2E53FEF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77384" y="1442645"/>
            <a:ext cx="7214616" cy="5050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2F8685-2275-EF47-B27B-D74AA6601CAC}"/>
              </a:ext>
            </a:extLst>
          </p:cNvPr>
          <p:cNvSpPr txBox="1"/>
          <p:nvPr/>
        </p:nvSpPr>
        <p:spPr>
          <a:xfrm>
            <a:off x="101600" y="2690336"/>
            <a:ext cx="487578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The sensitive periods – </a:t>
            </a:r>
            <a:r>
              <a:rPr lang="en-GB" sz="3600" b="1" dirty="0"/>
              <a:t>0-5</a:t>
            </a:r>
            <a:r>
              <a:rPr lang="en-GB" sz="3600" dirty="0"/>
              <a:t>, adolescence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DBA9E-352C-B84E-BD94-609DC3DBAD6F}"/>
              </a:ext>
            </a:extLst>
          </p:cNvPr>
          <p:cNvSpPr txBox="1"/>
          <p:nvPr/>
        </p:nvSpPr>
        <p:spPr>
          <a:xfrm>
            <a:off x="101600" y="4428648"/>
            <a:ext cx="487578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Resilience across a lifetime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03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F0A7-51EE-7249-99DF-5A4F302F6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473" y="121303"/>
            <a:ext cx="6622027" cy="7531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dirty="0"/>
              <a:t>T</a:t>
            </a:r>
            <a:r>
              <a:rPr lang="en-US" sz="3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 ABC longitudinal study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A11541A-5C9F-AA45-B7DF-9091029276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4645850"/>
              </p:ext>
            </p:extLst>
          </p:nvPr>
        </p:nvGraphicFramePr>
        <p:xfrm>
          <a:off x="246274" y="1057952"/>
          <a:ext cx="6774426" cy="4362980"/>
        </p:xfrm>
        <a:graphic>
          <a:graphicData uri="http://schemas.openxmlformats.org/drawingml/2006/table">
            <a:tbl>
              <a:tblPr/>
              <a:tblGrid>
                <a:gridCol w="2044867">
                  <a:extLst>
                    <a:ext uri="{9D8B030D-6E8A-4147-A177-3AD203B41FA5}">
                      <a16:colId xmlns:a16="http://schemas.microsoft.com/office/drawing/2014/main" val="1263814400"/>
                    </a:ext>
                  </a:extLst>
                </a:gridCol>
                <a:gridCol w="1545707">
                  <a:extLst>
                    <a:ext uri="{9D8B030D-6E8A-4147-A177-3AD203B41FA5}">
                      <a16:colId xmlns:a16="http://schemas.microsoft.com/office/drawing/2014/main" val="3882114028"/>
                    </a:ext>
                  </a:extLst>
                </a:gridCol>
                <a:gridCol w="1638145">
                  <a:extLst>
                    <a:ext uri="{9D8B030D-6E8A-4147-A177-3AD203B41FA5}">
                      <a16:colId xmlns:a16="http://schemas.microsoft.com/office/drawing/2014/main" val="3973245028"/>
                    </a:ext>
                  </a:extLst>
                </a:gridCol>
                <a:gridCol w="1545707">
                  <a:extLst>
                    <a:ext uri="{9D8B030D-6E8A-4147-A177-3AD203B41FA5}">
                      <a16:colId xmlns:a16="http://schemas.microsoft.com/office/drawing/2014/main" val="1146560132"/>
                    </a:ext>
                  </a:extLst>
                </a:gridCol>
              </a:tblGrid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Male </a:t>
                      </a: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Female</a:t>
                      </a: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All</a:t>
                      </a: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9927821"/>
                  </a:ext>
                </a:extLst>
              </a:tr>
              <a:tr h="336481">
                <a:tc gridSpan="4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Risk of developing heart disease </a:t>
                      </a:r>
                      <a:r>
                        <a:rPr lang="en-GB" sz="1800" b="0" i="0" u="none" strike="noStrike">
                          <a:effectLst/>
                          <a:latin typeface="Calibri" panose="020F0502020204030204" pitchFamily="34" charset="0"/>
                        </a:rPr>
                        <a:t>(Higher score = higher risk) 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3201549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Control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7.043 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1.482 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3.445 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861629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Intervention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4.889 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1.143 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3.115 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413131"/>
                  </a:ext>
                </a:extLst>
              </a:tr>
              <a:tr h="336481">
                <a:tc gridSpan="4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Severe obesity </a:t>
                      </a:r>
                      <a:r>
                        <a:rPr lang="en-GB" sz="1800" b="0" i="0" u="none" strike="noStrike">
                          <a:effectLst/>
                          <a:latin typeface="Calibri" panose="020F0502020204030204" pitchFamily="34" charset="0"/>
                        </a:rPr>
                        <a:t>(% of the group with BMI in severe obesity category) 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5230404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Control 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37.5%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36.4%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36.7%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312425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Intervention 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11.1%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22.3%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16.5%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322626"/>
                  </a:ext>
                </a:extLst>
              </a:tr>
              <a:tr h="336481">
                <a:tc gridSpan="4"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0" u="none" strike="noStrike">
                          <a:effectLst/>
                          <a:latin typeface="Calibri" panose="020F0502020204030204" pitchFamily="34" charset="0"/>
                        </a:rPr>
                        <a:t>High blood pressure </a:t>
                      </a:r>
                      <a:r>
                        <a:rPr lang="en-GB" sz="1800" b="0" i="0" u="none" strike="noStrike">
                          <a:effectLst/>
                          <a:latin typeface="Calibri" panose="020F0502020204030204" pitchFamily="34" charset="0"/>
                        </a:rPr>
                        <a:t>(% with hypertension and increased risk of heart attack or stroke) </a:t>
                      </a:r>
                      <a:endParaRPr lang="en-GB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3797940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Control 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44.4%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31.8%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35.5%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1730707"/>
                  </a:ext>
                </a:extLst>
              </a:tr>
              <a:tr h="336481"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Intervention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10.5%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>
                          <a:effectLst/>
                          <a:latin typeface="Calibri" panose="020F0502020204030204" pitchFamily="34" charset="0"/>
                        </a:rPr>
                        <a:t>22.2% </a:t>
                      </a:r>
                      <a:endParaRPr lang="en-GB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0" i="0" u="none" strike="noStrike" dirty="0">
                          <a:effectLst/>
                          <a:latin typeface="Calibri" panose="020F0502020204030204" pitchFamily="34" charset="0"/>
                        </a:rPr>
                        <a:t>16.2% </a:t>
                      </a:r>
                      <a:endParaRPr lang="en-GB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066" marR="104066" marT="52033" marB="52033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4012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54D33C3-B556-844F-9517-35B6AB6DA30D}"/>
              </a:ext>
            </a:extLst>
          </p:cNvPr>
          <p:cNvSpPr txBox="1"/>
          <p:nvPr/>
        </p:nvSpPr>
        <p:spPr>
          <a:xfrm>
            <a:off x="7020700" y="874455"/>
            <a:ext cx="51713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</a:t>
            </a:r>
            <a:r>
              <a:rPr lang="en-US" sz="2000" b="1" dirty="0"/>
              <a:t>ntervention</a:t>
            </a:r>
            <a:r>
              <a:rPr lang="en-US" sz="2000" dirty="0"/>
              <a:t> = </a:t>
            </a:r>
            <a:r>
              <a:rPr lang="en-GB" sz="2000" dirty="0"/>
              <a:t>a childcare programme (8 weeks post birth until school), including games which focused on language development, emotional development and cognitive skills; one-on-one caregiver attention, health care and nutrition.</a:t>
            </a:r>
          </a:p>
          <a:p>
            <a:r>
              <a:rPr lang="en-GB" sz="2000" dirty="0"/>
              <a:t> </a:t>
            </a:r>
          </a:p>
          <a:p>
            <a:r>
              <a:rPr lang="en-GB" sz="2000" b="1" dirty="0"/>
              <a:t>Measures taken at age 35. 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0B1AD6-4114-0B44-BE5C-7C05C86B4680}"/>
              </a:ext>
            </a:extLst>
          </p:cNvPr>
          <p:cNvSpPr txBox="1"/>
          <p:nvPr/>
        </p:nvSpPr>
        <p:spPr>
          <a:xfrm>
            <a:off x="1062357" y="6256401"/>
            <a:ext cx="1112964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dirty="0"/>
              <a:t>From:</a:t>
            </a:r>
            <a:r>
              <a:rPr lang="en-US" dirty="0"/>
              <a:t> Campbell </a:t>
            </a:r>
            <a:r>
              <a:rPr lang="en-US" i="1" dirty="0"/>
              <a:t>et al.</a:t>
            </a:r>
            <a:r>
              <a:rPr lang="en-US" dirty="0"/>
              <a:t> </a:t>
            </a:r>
            <a:r>
              <a:rPr lang="en-GB" i="1" dirty="0"/>
              <a:t>Science </a:t>
            </a:r>
            <a:r>
              <a:rPr lang="en-GB" dirty="0"/>
              <a:t> 28 Mar 2014: Vol. 343, Issue 6178, pp. 1478-1485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639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9C33A-A4AA-FD48-B641-23489AB3E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Videos to watch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C7BF8-0298-294C-97EB-FA1003BCA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600" y="1465943"/>
            <a:ext cx="11974286" cy="521062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Experiences build brain architecture (2 mins)  </a:t>
            </a:r>
            <a:r>
              <a:rPr lang="en-GB" u="sng" dirty="0">
                <a:hlinkClick r:id="rId2"/>
              </a:rPr>
              <a:t>https://www.youtube.com/watch?v=VNNsN9IJkws</a:t>
            </a:r>
            <a:endParaRPr lang="en-GB" dirty="0"/>
          </a:p>
          <a:p>
            <a:r>
              <a:rPr lang="en-GB" dirty="0"/>
              <a:t>Neuroplasticity (2 mins) </a:t>
            </a:r>
            <a:r>
              <a:rPr lang="en-GB" u="sng" dirty="0">
                <a:hlinkClick r:id="rId3"/>
              </a:rPr>
              <a:t>https://www.youtube.com/watch?v=ELpfYCZa87g</a:t>
            </a:r>
            <a:endParaRPr lang="en-GB" u="sng" dirty="0"/>
          </a:p>
          <a:p>
            <a:pPr fontAlgn="base"/>
            <a:r>
              <a:rPr lang="en-GB" dirty="0"/>
              <a:t>Responsive interactions (serve and return)</a:t>
            </a:r>
            <a:r>
              <a:rPr lang="en-GB" b="1" dirty="0"/>
              <a:t>:  </a:t>
            </a:r>
          </a:p>
          <a:p>
            <a:pPr marL="0" indent="0" fontAlgn="base">
              <a:buNone/>
            </a:pPr>
            <a:r>
              <a:rPr lang="en-GB" b="1" dirty="0"/>
              <a:t>  </a:t>
            </a:r>
            <a:r>
              <a:rPr lang="en-GB" u="sng" dirty="0">
                <a:hlinkClick r:id="rId4"/>
              </a:rPr>
              <a:t>https://www.albertafamilywellness.org/resources/video/serve-and-return</a:t>
            </a:r>
            <a:r>
              <a:rPr lang="en-GB" dirty="0"/>
              <a:t> </a:t>
            </a:r>
          </a:p>
          <a:p>
            <a:pPr fontAlgn="base"/>
            <a:r>
              <a:rPr lang="en-GB" dirty="0"/>
              <a:t>Baby talk (3 mins 13s): </a:t>
            </a:r>
            <a:r>
              <a:rPr lang="en-GB" u="sng" dirty="0">
                <a:hlinkClick r:id="rId5"/>
              </a:rPr>
              <a:t>https://www.unicef.org/parenting/child-development/baby-talk-class</a:t>
            </a:r>
            <a:r>
              <a:rPr lang="en-GB" dirty="0"/>
              <a:t> </a:t>
            </a:r>
          </a:p>
          <a:p>
            <a:pPr fontAlgn="base"/>
            <a:r>
              <a:rPr lang="en-GB" dirty="0"/>
              <a:t>Playful learning (5 mins, maybe shorter): </a:t>
            </a:r>
            <a:r>
              <a:rPr lang="en-GB" u="sng" dirty="0">
                <a:hlinkClick r:id="rId6"/>
              </a:rPr>
              <a:t>https://vimeo.com/505601316/cde3ca6023</a:t>
            </a:r>
            <a:r>
              <a:rPr lang="en-GB" dirty="0"/>
              <a:t> </a:t>
            </a:r>
          </a:p>
          <a:p>
            <a:pPr fontAlgn="base"/>
            <a:r>
              <a:rPr lang="en-GB" i="1" dirty="0"/>
              <a:t>Executive function and self-regulation (3 mins 52s): </a:t>
            </a:r>
          </a:p>
          <a:p>
            <a:pPr marL="0" indent="0" fontAlgn="base">
              <a:buNone/>
            </a:pPr>
            <a:r>
              <a:rPr lang="en-GB" i="1" dirty="0"/>
              <a:t>  </a:t>
            </a:r>
            <a:r>
              <a:rPr lang="en-GB" i="1" u="sng" dirty="0">
                <a:hlinkClick r:id="rId7"/>
              </a:rPr>
              <a:t>https://www.albertafamilywellness.org/resources/video/executive-function</a:t>
            </a:r>
            <a:r>
              <a:rPr lang="en-GB" i="1" dirty="0"/>
              <a:t>  </a:t>
            </a:r>
          </a:p>
          <a:p>
            <a:pPr fontAlgn="base"/>
            <a:r>
              <a:rPr lang="en-GB" dirty="0"/>
              <a:t>Brains: journey to resilience (7mins 44s)  </a:t>
            </a:r>
          </a:p>
          <a:p>
            <a:pPr marL="0" indent="0" fontAlgn="base">
              <a:buNone/>
            </a:pPr>
            <a:r>
              <a:rPr lang="en-GB" u="sng" dirty="0">
                <a:hlinkClick r:id="rId8"/>
              </a:rPr>
              <a:t> https://www.albertafamilywellness.org/resources/video/brains-journey-to-resilience</a:t>
            </a:r>
            <a:r>
              <a:rPr lang="en-GB" dirty="0"/>
              <a:t> </a:t>
            </a:r>
            <a:endParaRPr lang="en-GB" u="sng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44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33853-0A02-3E4F-B7FD-9150EAE2F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The 3 lessons</a:t>
            </a:r>
          </a:p>
        </p:txBody>
      </p:sp>
    </p:spTree>
    <p:extLst>
      <p:ext uri="{BB962C8B-B14F-4D97-AF65-F5344CB8AC3E}">
        <p14:creationId xmlns:p14="http://schemas.microsoft.com/office/powerpoint/2010/main" val="26858868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E953C4-DA97-8248-B5B2-7F7EC4CAA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7372675"/>
              </p:ext>
            </p:extLst>
          </p:nvPr>
        </p:nvGraphicFramePr>
        <p:xfrm>
          <a:off x="0" y="-1"/>
          <a:ext cx="12192000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283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1153572"/>
            <a:ext cx="3655005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Teaching points lesson 1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2288"/>
            <a:ext cx="8021680" cy="6219824"/>
          </a:xfrm>
        </p:spPr>
        <p:txBody>
          <a:bodyPr anchor="ctr">
            <a:normAutofit/>
          </a:bodyPr>
          <a:lstStyle/>
          <a:p>
            <a:r>
              <a:rPr lang="en-GB" dirty="0"/>
              <a:t>The brain is made up of billions of interconnected neurons. </a:t>
            </a:r>
          </a:p>
          <a:p>
            <a:r>
              <a:rPr lang="en-GB" dirty="0"/>
              <a:t>Genetics and environment both have a role to play in brain development. </a:t>
            </a:r>
            <a:r>
              <a:rPr lang="en-GB" i="1" dirty="0"/>
              <a:t>(Higher: Epigenetics). </a:t>
            </a:r>
            <a:endParaRPr lang="en-GB" dirty="0"/>
          </a:p>
          <a:p>
            <a:r>
              <a:rPr lang="en-GB" dirty="0"/>
              <a:t>Neural circuits can be strengthened and weakened by individual experiences. </a:t>
            </a:r>
          </a:p>
          <a:p>
            <a:r>
              <a:rPr lang="en-GB" dirty="0"/>
              <a:t>The ability of the brain to change throughout a person’s life is called neuroplasticity. </a:t>
            </a:r>
          </a:p>
          <a:p>
            <a:r>
              <a:rPr lang="en-GB" dirty="0"/>
              <a:t>The brain is particularly plastic, and therefore sensitive to experiences, in the early years (0-5) and adolescence (11-25).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5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2F2C05-24E2-7548-AD53-B0AF8B01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Training contents: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283EC-7B23-2D43-93D6-C90C264E02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0717" y="1683205"/>
            <a:ext cx="6786922" cy="4351338"/>
          </a:xfrm>
        </p:spPr>
        <p:txBody>
          <a:bodyPr>
            <a:noAutofit/>
          </a:bodyPr>
          <a:lstStyle/>
          <a:p>
            <a:r>
              <a:rPr lang="en-US" dirty="0"/>
              <a:t>Project description and rationale</a:t>
            </a:r>
          </a:p>
          <a:p>
            <a:r>
              <a:rPr lang="en-US" dirty="0"/>
              <a:t>Scientific background</a:t>
            </a:r>
          </a:p>
          <a:p>
            <a:r>
              <a:rPr lang="en-US" dirty="0"/>
              <a:t>The three lessons </a:t>
            </a:r>
          </a:p>
          <a:p>
            <a:pPr lvl="1"/>
            <a:r>
              <a:rPr lang="en-US" sz="2800" dirty="0"/>
              <a:t>structure </a:t>
            </a:r>
          </a:p>
          <a:p>
            <a:pPr lvl="1"/>
            <a:r>
              <a:rPr lang="en-US" sz="2800" dirty="0"/>
              <a:t>content </a:t>
            </a:r>
          </a:p>
          <a:p>
            <a:pPr lvl="1"/>
            <a:r>
              <a:rPr lang="en-US" sz="2800" dirty="0"/>
              <a:t>differentiation </a:t>
            </a:r>
          </a:p>
          <a:p>
            <a:pPr lvl="1"/>
            <a:r>
              <a:rPr lang="en-US" sz="2800" dirty="0"/>
              <a:t>knowledge check</a:t>
            </a:r>
          </a:p>
          <a:p>
            <a:r>
              <a:rPr lang="en-US" dirty="0"/>
              <a:t>Safeguarding</a:t>
            </a:r>
          </a:p>
          <a:p>
            <a:r>
              <a:rPr lang="en-US" dirty="0"/>
              <a:t>Teacher pack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318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3EE4-9E52-4543-9985-F0D6DB8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1 differentiation </a:t>
            </a:r>
          </a:p>
        </p:txBody>
      </p: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2059F3C-9A08-DC41-9CAB-4ECFCA81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00668">
            <a:off x="-82647" y="1939973"/>
            <a:ext cx="3436658" cy="4973655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2F14DB9-7CF7-6541-954B-EDFBCF6D8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6763">
            <a:off x="316815" y="2996873"/>
            <a:ext cx="3334420" cy="4760005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0C17926-07AD-5949-86FF-B9491D914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4120">
            <a:off x="4640827" y="1540854"/>
            <a:ext cx="3380442" cy="449320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151A337F-8548-5742-87A9-4F0C8D277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4937" y="585016"/>
            <a:ext cx="3922503" cy="2211344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7C9149C-A1BD-644C-81D9-22FE537EB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1420" y="2923907"/>
            <a:ext cx="4093046" cy="221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46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276E-4879-2445-9C9E-F03AD5F1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1" y="-317046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1D3B-B8D5-644C-AB41-E5EB06061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1" y="591911"/>
            <a:ext cx="5225142" cy="6077404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What is the name of nerve cells in the brain?</a:t>
            </a:r>
            <a:r>
              <a:rPr lang="en-GB" sz="1800" dirty="0"/>
              <a:t>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Axons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Epithelial cells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Neurons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Lymphocytes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I don’t know. </a:t>
            </a:r>
          </a:p>
          <a:p>
            <a:pPr marL="0" indent="0" fontAlgn="base">
              <a:buNone/>
            </a:pPr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Which of the following is the best definition of neuroplasticity?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 brain changes in size as a child grows.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 fixed structure of the brain during a person's life, which is not changed by their experiences.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Different parts of the brain are responsible for different functions, tasks or skills.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 brain’s ability to change and grow during a person's life because of their experiences.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12698-57E2-014F-8A84-7EA221739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9600" y="603250"/>
            <a:ext cx="6400799" cy="6077404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How do experiences shape the structure of the developing brain? Select all the answers that are correct. 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increase the number of neurons in the brain.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influence which neural connections are strengthened and which are pruned away.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decrease the number of connections between neurons.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increase the number of connections between neurons.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</a:t>
            </a:r>
          </a:p>
          <a:p>
            <a:pPr marL="0" indent="0" fontAlgn="base">
              <a:buNone/>
            </a:pPr>
            <a:endParaRPr lang="en-GB" sz="1800" dirty="0"/>
          </a:p>
          <a:p>
            <a:pPr marL="0" indent="0" fontAlgn="base">
              <a:buNone/>
            </a:pPr>
            <a:r>
              <a:rPr lang="en-GB" sz="1800" b="1" dirty="0"/>
              <a:t>Which of the following affects how children develop during their first 5 years of life?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A child’s genes.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A child’s environment (where they live, who looks after them and their everyday experiences).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A combination of both their genes and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Neither their genes nor their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don’t know.  </a:t>
            </a:r>
          </a:p>
          <a:p>
            <a:pPr marL="0" indent="0" fontAlgn="base">
              <a:buNone/>
            </a:pPr>
            <a:endParaRPr lang="en-GB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69567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E276E-4879-2445-9C9E-F03AD5F1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401" y="-317046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21D3B-B8D5-644C-AB41-E5EB06061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601" y="591911"/>
            <a:ext cx="5225142" cy="6077404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What is the name of nerve cells in the brain?</a:t>
            </a:r>
            <a:r>
              <a:rPr lang="en-GB" sz="1800" dirty="0"/>
              <a:t>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Axons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Epithelial cells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Neurons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Lymphocytes </a:t>
            </a:r>
          </a:p>
          <a:p>
            <a:pPr marL="457200" indent="-457200" fontAlgn="base">
              <a:buFont typeface="+mj-lt"/>
              <a:buAutoNum type="alphaUcPeriod"/>
            </a:pPr>
            <a:r>
              <a:rPr lang="en-GB" sz="1800" dirty="0"/>
              <a:t>I don’t know. </a:t>
            </a:r>
          </a:p>
          <a:p>
            <a:pPr marL="0" indent="0" fontAlgn="base">
              <a:buNone/>
            </a:pPr>
            <a:endParaRPr lang="en-US" sz="1800" dirty="0"/>
          </a:p>
          <a:p>
            <a:pPr marL="0" indent="0" fontAlgn="base">
              <a:buNone/>
            </a:pPr>
            <a:r>
              <a:rPr lang="en-GB" sz="1800" b="1" dirty="0"/>
              <a:t>Which of the following is the best definition of neuroplasticity?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 brain changes in size as a child grows.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 fixed structure of the brain during a person's life, which is not changed by their experiences.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Different parts of the brain are responsible for different functions, tasks or skills.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The brain’s ability to change and grow during a person's life because of their experiences.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B12698-57E2-014F-8A84-7EA221739C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89600" y="603250"/>
            <a:ext cx="6400799" cy="6077404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How do experiences shape the structure of the developing brain? Select all the answers that are correct. 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increase the number of neurons in the brain.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They influence which neural connections are strengthened and which are pruned away.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decrease the number of connections between neurons.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increase the number of connections between neurons.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</a:t>
            </a:r>
          </a:p>
          <a:p>
            <a:pPr marL="0" indent="0" fontAlgn="base">
              <a:buNone/>
            </a:pPr>
            <a:endParaRPr lang="en-GB" sz="1800" dirty="0"/>
          </a:p>
          <a:p>
            <a:pPr marL="0" indent="0" fontAlgn="base">
              <a:buNone/>
            </a:pPr>
            <a:r>
              <a:rPr lang="en-GB" sz="1800" b="1" dirty="0"/>
              <a:t>Which of the following affects how children develop during their first 5 years of life?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A child’s genes.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A child’s environment (where they live, who looks after them and their everyday experiences).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A combination of both their genes and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Neither their genes nor their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don’t know.  </a:t>
            </a:r>
          </a:p>
          <a:p>
            <a:pPr marL="0" indent="0" fontAlgn="base">
              <a:buNone/>
            </a:pPr>
            <a:endParaRPr lang="en-GB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857694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E953C4-DA97-8248-B5B2-7F7EC4CAA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023148"/>
              </p:ext>
            </p:extLst>
          </p:nvPr>
        </p:nvGraphicFramePr>
        <p:xfrm>
          <a:off x="0" y="-1"/>
          <a:ext cx="12192000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11811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1153572"/>
            <a:ext cx="3596948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Teaching points lesson 2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2288"/>
            <a:ext cx="8021680" cy="6219824"/>
          </a:xfrm>
        </p:spPr>
        <p:txBody>
          <a:bodyPr anchor="ctr">
            <a:normAutofit/>
          </a:bodyPr>
          <a:lstStyle/>
          <a:p>
            <a:r>
              <a:rPr lang="en-GB" dirty="0"/>
              <a:t>Many essential neural circuits are developed in the uterus and throughout the early years. </a:t>
            </a:r>
          </a:p>
          <a:p>
            <a:r>
              <a:rPr lang="en-GB" dirty="0"/>
              <a:t>Babies are able to perceive and discriminate environmental stimuli in the uterus and throughout the early years. </a:t>
            </a:r>
          </a:p>
          <a:p>
            <a:r>
              <a:rPr lang="en-GB" dirty="0"/>
              <a:t>Caregivers can improve long-term health outcomes by supporting brain development through </a:t>
            </a:r>
          </a:p>
          <a:p>
            <a:pPr lvl="1"/>
            <a:r>
              <a:rPr lang="en-GB" dirty="0"/>
              <a:t>Responsive, reciprocal caregiver-child interactions (serve and return), </a:t>
            </a:r>
          </a:p>
          <a:p>
            <a:pPr lvl="1"/>
            <a:r>
              <a:rPr lang="en-GB" dirty="0"/>
              <a:t>baby talk, </a:t>
            </a:r>
          </a:p>
          <a:p>
            <a:pPr lvl="1"/>
            <a:r>
              <a:rPr lang="en-GB" dirty="0"/>
              <a:t>playful learning, </a:t>
            </a:r>
          </a:p>
          <a:p>
            <a:pPr lvl="1"/>
            <a:r>
              <a:rPr lang="en-GB" i="1" dirty="0"/>
              <a:t>developing executive function skills.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07DE9-A6F6-FF4F-9EA4-C9D3CA4D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500" dirty="0"/>
              <a:t>Getting the young people to apply their knowledge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39777-E518-6945-8A35-80997EF675A5}"/>
              </a:ext>
            </a:extLst>
          </p:cNvPr>
          <p:cNvSpPr txBox="1"/>
          <p:nvPr/>
        </p:nvSpPr>
        <p:spPr>
          <a:xfrm>
            <a:off x="333830" y="2038458"/>
            <a:ext cx="5762170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Child observation activity </a:t>
            </a:r>
          </a:p>
          <a:p>
            <a:pPr lvl="1"/>
            <a:r>
              <a:rPr lang="en-GB" sz="2800" dirty="0"/>
              <a:t>(mentalising or mind-mindedness)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F1C11-EECC-C544-B678-466B7EEC675F}"/>
              </a:ext>
            </a:extLst>
          </p:cNvPr>
          <p:cNvSpPr txBox="1"/>
          <p:nvPr/>
        </p:nvSpPr>
        <p:spPr>
          <a:xfrm>
            <a:off x="333830" y="3590693"/>
            <a:ext cx="576217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Researching child-caregiver interactions. 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28BF63-A19C-DE4C-AA15-3D5CA69D666A}"/>
              </a:ext>
            </a:extLst>
          </p:cNvPr>
          <p:cNvSpPr txBox="1"/>
          <p:nvPr/>
        </p:nvSpPr>
        <p:spPr>
          <a:xfrm>
            <a:off x="6270174" y="3590693"/>
            <a:ext cx="522514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Public health leaflet</a:t>
            </a:r>
          </a:p>
          <a:p>
            <a:pPr lvl="1"/>
            <a:endParaRPr lang="en-GB" sz="3600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0ECC9-B78F-254F-A4B5-82E9A4622EE3}"/>
              </a:ext>
            </a:extLst>
          </p:cNvPr>
          <p:cNvSpPr txBox="1"/>
          <p:nvPr/>
        </p:nvSpPr>
        <p:spPr>
          <a:xfrm>
            <a:off x="6270174" y="2038458"/>
            <a:ext cx="5225140" cy="13542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/>
            <a:r>
              <a:rPr lang="en-GB" sz="3600" dirty="0"/>
              <a:t>Ten top tips</a:t>
            </a:r>
          </a:p>
          <a:p>
            <a:pPr lvl="1"/>
            <a:endParaRPr lang="en-GB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171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3EE4-9E52-4543-9985-F0D6DB8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2 differentiation 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321924E-8B7D-0842-BC36-A794FDB5A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14" y="1378857"/>
            <a:ext cx="4005108" cy="5479143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2814929-9B32-794F-BDEC-AE6A2D872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583" y="2225449"/>
            <a:ext cx="3560190" cy="5029200"/>
          </a:xfrm>
          <a:prstGeom prst="rect">
            <a:avLst/>
          </a:prstGeom>
        </p:spPr>
      </p:pic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EE566D09-E136-234C-B9F7-A4028115C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5829" y="0"/>
            <a:ext cx="5054600" cy="6451600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276B9A30-206B-AE4C-B732-27AF514F1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2576" y="1378857"/>
            <a:ext cx="4909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5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DC8D-BB36-0448-90D3-DBBAE1AE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0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327D-62A5-6148-BB96-3D484889C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698"/>
            <a:ext cx="5994401" cy="5934301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Why is it important for a caregiver to communicate and respond to their child with their voice, eye contact or touch? Select all the answers that are correct.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It helps the baby's brain to develop and grow.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It develops the relationship between the child and caregiver.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It helps the baby to learn how to concentrate.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It helps the baby to learn about how to take turns.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0" indent="0" fontAlgn="base">
              <a:buNone/>
            </a:pPr>
            <a:r>
              <a:rPr lang="en-GB" sz="1800" dirty="0"/>
              <a:t> </a:t>
            </a:r>
          </a:p>
          <a:p>
            <a:pPr marL="0" indent="0" fontAlgn="base">
              <a:buNone/>
            </a:pPr>
            <a:r>
              <a:rPr lang="en-GB" sz="1800" b="1" dirty="0"/>
              <a:t>When do children start playing a role in conversations?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are old enough to make recognisable words.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From birth.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can speak in whole sentences.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start to make babbling sounds (</a:t>
            </a:r>
            <a:r>
              <a:rPr lang="en-GB" sz="1800" dirty="0" err="1"/>
              <a:t>mamama</a:t>
            </a:r>
            <a:r>
              <a:rPr lang="en-GB" sz="1800" dirty="0"/>
              <a:t> or dada or </a:t>
            </a:r>
            <a:r>
              <a:rPr lang="en-GB" sz="1800" dirty="0" err="1"/>
              <a:t>bububu</a:t>
            </a:r>
            <a:r>
              <a:rPr lang="en-GB" sz="1800" dirty="0"/>
              <a:t>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0" indent="0" fontAlgn="base">
              <a:buNone/>
            </a:pPr>
            <a:r>
              <a:rPr lang="en-GB" sz="1800" b="1" dirty="0"/>
              <a:t> 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0A699-0E03-4E46-87E0-0CD5DA91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6200" y="923698"/>
            <a:ext cx="5548085" cy="59343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1800" b="1" dirty="0"/>
              <a:t>How should a caregiver speak to a baby? Select all the answers that are correct. 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speak fast.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exaggerate their facial expressions (make their facial expressions very clear and obvious).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use a sing-song tone of voice.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make their speech as complicated as possible.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keep repeating the same words.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514350" indent="-514350" fontAlgn="base">
              <a:buFont typeface="+mj-lt"/>
              <a:buAutoNum type="alphaUcPeriod"/>
            </a:pPr>
            <a:endParaRPr lang="en-GB" sz="1800" dirty="0"/>
          </a:p>
          <a:p>
            <a:pPr marL="0" indent="0" fontAlgn="base">
              <a:buNone/>
            </a:pPr>
            <a:r>
              <a:rPr lang="en-GB" sz="1900" b="1" dirty="0"/>
              <a:t>Imagine you are asked to help look after a friend's 2-year-old child for the day. Explain what you can do to support the child's brain development as you play together. Give three different examples. </a:t>
            </a:r>
            <a:r>
              <a:rPr lang="en-GB" sz="1900" dirty="0"/>
              <a:t> </a:t>
            </a:r>
          </a:p>
          <a:p>
            <a:pPr marL="0" indent="0" fontAlgn="base">
              <a:buNone/>
            </a:pPr>
            <a:endParaRPr lang="en-GB" sz="1900" dirty="0"/>
          </a:p>
          <a:p>
            <a:pPr marL="0" indent="0" fontAlgn="base">
              <a:buNone/>
            </a:pPr>
            <a:r>
              <a:rPr lang="en-GB" sz="1900" dirty="0"/>
              <a:t>(providing the ideal environment for healthy growth)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34297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FDC8D-BB36-0448-90D3-DBBAE1AE9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0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45327D-62A5-6148-BB96-3D484889C0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23698"/>
            <a:ext cx="5994401" cy="5934301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1800" b="1" dirty="0"/>
              <a:t>Why is it important for a caregiver to communicate and respond to their child with their voice, eye contact or touch? Select all the answers that are correct.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It helps the baby's brain to develop and grow.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It develops the relationship between the child and caregiver.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It helps the baby to learn how to concentrate.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It helps the baby to learn about how to take turns.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0" indent="0" fontAlgn="base">
              <a:buNone/>
            </a:pPr>
            <a:r>
              <a:rPr lang="en-GB" sz="1800" dirty="0"/>
              <a:t> </a:t>
            </a:r>
          </a:p>
          <a:p>
            <a:pPr marL="0" indent="0" fontAlgn="base">
              <a:buNone/>
            </a:pPr>
            <a:r>
              <a:rPr lang="en-GB" sz="1800" b="1" dirty="0"/>
              <a:t>When do children start playing a role in conversations?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are old enough to make recognisable words.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From birth.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can speak in whole sentences.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When they start to make babbling sounds (</a:t>
            </a:r>
            <a:r>
              <a:rPr lang="en-GB" sz="1800" dirty="0" err="1"/>
              <a:t>mamama</a:t>
            </a:r>
            <a:r>
              <a:rPr lang="en-GB" sz="1800" dirty="0"/>
              <a:t> or dada or </a:t>
            </a:r>
            <a:r>
              <a:rPr lang="en-GB" sz="1800" dirty="0" err="1"/>
              <a:t>bububu</a:t>
            </a:r>
            <a:r>
              <a:rPr lang="en-GB" sz="1800" dirty="0"/>
              <a:t>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0" indent="0" fontAlgn="base">
              <a:buNone/>
            </a:pPr>
            <a:r>
              <a:rPr lang="en-GB" sz="1800" b="1" dirty="0"/>
              <a:t> </a:t>
            </a:r>
          </a:p>
          <a:p>
            <a:endParaRPr lang="en-US" sz="1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0A699-0E03-4E46-87E0-0CD5DA91CC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6200" y="923698"/>
            <a:ext cx="5548085" cy="530088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1800" b="1" dirty="0"/>
              <a:t>How should a caregiver speak to a baby? Select all the answers that are correct. </a:t>
            </a:r>
            <a:r>
              <a:rPr lang="en-GB" sz="18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speak fast.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They should exaggerate their facial expressions (make their facial expressions very clear and obvious).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They should use a sing-song tone of voice.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They should make their speech as complicated as possible.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b="1" dirty="0">
                <a:solidFill>
                  <a:srgbClr val="C00000"/>
                </a:solidFill>
              </a:rPr>
              <a:t>They should keep repeating the same words.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1800" dirty="0"/>
              <a:t>I don't know. </a:t>
            </a:r>
          </a:p>
          <a:p>
            <a:pPr marL="514350" indent="-514350" fontAlgn="base">
              <a:buFont typeface="+mj-lt"/>
              <a:buAutoNum type="alphaUcPeriod"/>
            </a:pPr>
            <a:endParaRPr lang="en-GB" sz="1800" dirty="0"/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89791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F224-E1CD-334B-8028-A93EADF0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41" y="-180069"/>
            <a:ext cx="11930743" cy="1325563"/>
          </a:xfrm>
        </p:spPr>
        <p:txBody>
          <a:bodyPr>
            <a:normAutofit/>
          </a:bodyPr>
          <a:lstStyle/>
          <a:p>
            <a:r>
              <a:rPr lang="en-GB" sz="2200" b="1" dirty="0"/>
              <a:t>Imagine you are asked to help look after a friend's 2-year-old child for the day. Explain what you can do to support the child's brain development as you play together. Give three different examples. </a:t>
            </a:r>
            <a:r>
              <a:rPr lang="en-GB" sz="2200" dirty="0"/>
              <a:t> </a:t>
            </a:r>
            <a:br>
              <a:rPr lang="en-GB" sz="2200" dirty="0"/>
            </a:b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AD6FE-453E-C24E-B15D-27DB19AD2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916" y="678997"/>
            <a:ext cx="11625943" cy="4351338"/>
          </a:xfrm>
        </p:spPr>
        <p:txBody>
          <a:bodyPr>
            <a:noAutofit/>
          </a:bodyPr>
          <a:lstStyle/>
          <a:p>
            <a:pPr fontAlgn="base"/>
            <a:r>
              <a:rPr lang="en-GB" sz="2000" dirty="0">
                <a:solidFill>
                  <a:srgbClr val="C00000"/>
                </a:solidFill>
              </a:rPr>
              <a:t>Be curious about what is catching the baby/child’s interest and attention.  Label things out loud. 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Show babies/children that you are interested in their activities through your eye gaze, voice and actions.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Use serve and return interactions (contingent responsiveness).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Let the child explore and play independently in a safe environment.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Describe out loud what the child is doing or might be thinking. 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Extend play through suggestions that respond to the child’s interest.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Read with the baby/child in a way that encourages interactions around the story.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Use baby talk - sing song voice, exaggerate facial expressions, repetition, simplified language.  when interacting with a baby.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Take part in make believe play.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Give the child an opportunity to learn executive function skills such as planning, organising, decision making.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Avoid using devices (e.g. phone) all the time when with the baby / child.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Keep the child safe (or examples of how this can be done).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Provide the child with good nutrition.  </a:t>
            </a:r>
          </a:p>
          <a:p>
            <a:pPr fontAlgn="base"/>
            <a:r>
              <a:rPr lang="en-GB" sz="2000" dirty="0">
                <a:solidFill>
                  <a:srgbClr val="C00000"/>
                </a:solidFill>
              </a:rPr>
              <a:t>Reduce toxic stress (prolonged adversity) wherever possible.   </a:t>
            </a:r>
          </a:p>
        </p:txBody>
      </p:sp>
    </p:spTree>
    <p:extLst>
      <p:ext uri="{BB962C8B-B14F-4D97-AF65-F5344CB8AC3E}">
        <p14:creationId xmlns:p14="http://schemas.microsoft.com/office/powerpoint/2010/main" val="3756666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1969BB-875A-A946-A453-45C6180A5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958" y="1441938"/>
            <a:ext cx="7314083" cy="397412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5400" kern="12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The SEEN Project</a:t>
            </a:r>
            <a:br>
              <a:rPr lang="en-US" sz="5400" kern="12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rationale and background</a:t>
            </a:r>
            <a:endParaRPr lang="en-US" sz="5400" kern="12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76568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EE953C4-DA97-8248-B5B2-7F7EC4CAA4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751799"/>
              </p:ext>
            </p:extLst>
          </p:nvPr>
        </p:nvGraphicFramePr>
        <p:xfrm>
          <a:off x="0" y="-1"/>
          <a:ext cx="12192000" cy="6858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6480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1153572"/>
            <a:ext cx="3596948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Teaching points lesson 3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2288"/>
            <a:ext cx="8021680" cy="6219824"/>
          </a:xfrm>
        </p:spPr>
        <p:txBody>
          <a:bodyPr anchor="ctr">
            <a:normAutofit/>
          </a:bodyPr>
          <a:lstStyle/>
          <a:p>
            <a:r>
              <a:rPr lang="en-GB" dirty="0"/>
              <a:t>The early years period is a foundation for long term physical and mental health (evidence base for this). </a:t>
            </a:r>
          </a:p>
          <a:p>
            <a:r>
              <a:rPr lang="en-GB" dirty="0"/>
              <a:t>What happens in the early years is not deterministic. </a:t>
            </a:r>
          </a:p>
          <a:p>
            <a:r>
              <a:rPr lang="en-GB" dirty="0"/>
              <a:t>Resilience is dependent on supportive relationships and developing skills. </a:t>
            </a:r>
          </a:p>
          <a:p>
            <a:r>
              <a:rPr lang="en-GB" i="1" dirty="0"/>
              <a:t>Revisit: The brain is particularly plastic, and therefore sensitive to experiences, in the early years (0-5) and adolescence (11-25).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78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83EE4-9E52-4543-9985-F0D6DB8C4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3 differentiation </a:t>
            </a:r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B9C1C90B-9C83-9C4A-A7BA-8CD652C31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93" y="1353824"/>
            <a:ext cx="5919107" cy="3213639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1341D20B-009B-614D-B21E-17880EFF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92" y="4567463"/>
            <a:ext cx="5919108" cy="3349628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57BD16D3-B831-A64F-B6D7-CBD2E8D9A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9828" y="207963"/>
            <a:ext cx="5295900" cy="2965450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B5DDDC3-B072-F942-9B10-B1E0FBB598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3650" y="3613147"/>
            <a:ext cx="6310854" cy="308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3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4A58-0F5B-5E45-9B30-30E0C92D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9" y="-227353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763B-E0D2-6640-A0ED-F40313AB2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27" y="764040"/>
            <a:ext cx="6716487" cy="5329919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2000" b="1" dirty="0"/>
              <a:t>At what age do you think a child's brain is developing fastest?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Start of pregnancy to 2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3 - 5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6 - 10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11 - 15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Develops evenly throughout childhood until adulthood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don’t know.  </a:t>
            </a:r>
          </a:p>
          <a:p>
            <a:pPr marL="0" indent="0" fontAlgn="base">
              <a:buNone/>
            </a:pPr>
            <a:endParaRPr lang="en-GB" sz="2000" dirty="0"/>
          </a:p>
          <a:p>
            <a:pPr marL="0" indent="0" fontAlgn="base">
              <a:buNone/>
            </a:pPr>
            <a:r>
              <a:rPr lang="en-GB" sz="2000" b="1" dirty="0"/>
              <a:t>When is the brain most sensitive to experiences?</a:t>
            </a:r>
            <a:r>
              <a:rPr lang="en-GB" sz="20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0 - 5 years and 11 - 25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0 - 5 years and 10 - 15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0 - 25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Throughout life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don’t know.  </a:t>
            </a:r>
          </a:p>
          <a:p>
            <a:pPr marL="0" indent="0" fontAlgn="base">
              <a:buNone/>
            </a:pPr>
            <a:r>
              <a:rPr lang="en-GB" sz="2000" dirty="0"/>
              <a:t> 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483DC-39E5-ED40-AE4B-924CB9C4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714" y="2311852"/>
            <a:ext cx="5181600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000" b="1" dirty="0"/>
              <a:t>Which of the following has/ have an impact on an individual's resilience? Select all the answers that are correct.</a:t>
            </a:r>
            <a:r>
              <a:rPr lang="en-GB" sz="20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Their genes.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The number of people that can support them.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The number of difficult situations they experience.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Having a safe learning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don't know.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9241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FB4A58-0F5B-5E45-9B30-30E0C92D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599" y="-227353"/>
            <a:ext cx="10515600" cy="1325563"/>
          </a:xfrm>
        </p:spPr>
        <p:txBody>
          <a:bodyPr/>
          <a:lstStyle/>
          <a:p>
            <a:r>
              <a:rPr lang="en-US" dirty="0"/>
              <a:t>Check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8763B-E0D2-6640-A0ED-F40313AB2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227" y="764040"/>
            <a:ext cx="6716487" cy="5329919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r>
              <a:rPr lang="en-GB" sz="2000" b="1" dirty="0"/>
              <a:t>At what age do you think a child's brain is developing fastest?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Start of pregnancy to 2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3 - 5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6 - 10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11 - 15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Develops evenly throughout childhood until adulthood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don’t know.  </a:t>
            </a:r>
          </a:p>
          <a:p>
            <a:pPr marL="0" indent="0" fontAlgn="base">
              <a:buNone/>
            </a:pPr>
            <a:endParaRPr lang="en-GB" sz="2000" dirty="0"/>
          </a:p>
          <a:p>
            <a:pPr marL="0" indent="0" fontAlgn="base">
              <a:buNone/>
            </a:pPr>
            <a:r>
              <a:rPr lang="en-GB" sz="2000" b="1" dirty="0"/>
              <a:t>When is the brain most sensitive to experiences?</a:t>
            </a:r>
            <a:r>
              <a:rPr lang="en-GB" sz="20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0 - 5 years and 11 - 25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0 - 5 years and 10 - 15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0 - 25 years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Throughout life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don’t know.  </a:t>
            </a:r>
          </a:p>
          <a:p>
            <a:pPr marL="0" indent="0" fontAlgn="base">
              <a:buNone/>
            </a:pPr>
            <a:r>
              <a:rPr lang="en-GB" sz="2000" dirty="0"/>
              <a:t> </a:t>
            </a:r>
          </a:p>
          <a:p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483DC-39E5-ED40-AE4B-924CB9C42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1714" y="2311852"/>
            <a:ext cx="5181600" cy="435133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GB" sz="2000" b="1" dirty="0"/>
              <a:t>Which of the following has/ have an impact on an individual's resilience? Select all the answers that are correct.</a:t>
            </a:r>
            <a:r>
              <a:rPr lang="en-GB" sz="2000" dirty="0"/>
              <a:t>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Their genes.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The number of people that can support them.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The number of difficult situations they experience.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b="1" dirty="0">
                <a:solidFill>
                  <a:srgbClr val="C00000"/>
                </a:solidFill>
              </a:rPr>
              <a:t>Having a safe learning environment.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GB" sz="2000" dirty="0"/>
              <a:t>I don't know. 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75630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286" y="1153572"/>
            <a:ext cx="3596948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Additional activities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522288"/>
            <a:ext cx="8021680" cy="6219824"/>
          </a:xfrm>
        </p:spPr>
        <p:txBody>
          <a:bodyPr anchor="ctr">
            <a:normAutofit/>
          </a:bodyPr>
          <a:lstStyle/>
          <a:p>
            <a:r>
              <a:rPr lang="en-GB" dirty="0"/>
              <a:t>Lesson two activities</a:t>
            </a:r>
          </a:p>
          <a:p>
            <a:r>
              <a:rPr lang="en-GB" dirty="0"/>
              <a:t>Epigenetics</a:t>
            </a:r>
          </a:p>
          <a:p>
            <a:r>
              <a:rPr lang="en-GB" dirty="0"/>
              <a:t>Attachment theory</a:t>
            </a:r>
          </a:p>
          <a:p>
            <a:r>
              <a:rPr lang="en-GB" dirty="0"/>
              <a:t>Stress and the brain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0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33853-0A02-3E4F-B7FD-9150EAE2F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Safeguarding</a:t>
            </a:r>
          </a:p>
        </p:txBody>
      </p:sp>
    </p:spTree>
    <p:extLst>
      <p:ext uri="{BB962C8B-B14F-4D97-AF65-F5344CB8AC3E}">
        <p14:creationId xmlns:p14="http://schemas.microsoft.com/office/powerpoint/2010/main" val="257280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90FF07-410F-4E46-BFFA-A9C811E3E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Safeguarding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C4FA8-B392-A24C-91B6-DEFF29E86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186527" cy="5585619"/>
          </a:xfrm>
        </p:spPr>
        <p:txBody>
          <a:bodyPr anchor="ctr">
            <a:normAutofit/>
          </a:bodyPr>
          <a:lstStyle/>
          <a:p>
            <a:r>
              <a:rPr lang="en-US" sz="2200" dirty="0"/>
              <a:t>Some students may have had difficult experiences in their early years. </a:t>
            </a:r>
          </a:p>
          <a:p>
            <a:r>
              <a:rPr lang="en-US" sz="2200" dirty="0"/>
              <a:t>The curriculum materials avoid this topic to reduce the risk of possible triggers for students.  </a:t>
            </a:r>
          </a:p>
          <a:p>
            <a:r>
              <a:rPr lang="en-US" sz="2200" dirty="0"/>
              <a:t>However, if a student does express issues around the lesson content:</a:t>
            </a:r>
          </a:p>
          <a:p>
            <a:pPr lvl="1"/>
            <a:r>
              <a:rPr lang="en-US" sz="2200" b="1" dirty="0"/>
              <a:t>Acknowledge</a:t>
            </a:r>
            <a:r>
              <a:rPr lang="en-US" sz="2200" dirty="0"/>
              <a:t> their thoughts and feelings around the content,</a:t>
            </a:r>
          </a:p>
          <a:p>
            <a:pPr lvl="1"/>
            <a:r>
              <a:rPr lang="en-US" sz="2200" b="1" dirty="0"/>
              <a:t>Reassure</a:t>
            </a:r>
            <a:r>
              <a:rPr lang="en-US" sz="2200" dirty="0"/>
              <a:t> the student that many factors influence individual outcomes,</a:t>
            </a:r>
          </a:p>
          <a:p>
            <a:pPr lvl="1"/>
            <a:r>
              <a:rPr lang="en-US" sz="2200" b="1" dirty="0"/>
              <a:t>Refer to and follow </a:t>
            </a:r>
            <a:r>
              <a:rPr lang="en-US" sz="2200" dirty="0"/>
              <a:t>your school’s safeguarding policies and procedures, </a:t>
            </a:r>
          </a:p>
          <a:p>
            <a:pPr lvl="1"/>
            <a:r>
              <a:rPr lang="en-US" sz="2200" b="1" dirty="0"/>
              <a:t>Signpost </a:t>
            </a:r>
            <a:r>
              <a:rPr lang="en-US" sz="2200" dirty="0"/>
              <a:t>where a student can go for additional support in school (if needed). </a:t>
            </a:r>
          </a:p>
          <a:p>
            <a:r>
              <a:rPr lang="en-US" sz="2200" dirty="0"/>
              <a:t>Further information on safeguarding is available in the teacher pack.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6592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733853-0A02-3E4F-B7FD-9150EAE2F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Teacher pack</a:t>
            </a:r>
          </a:p>
        </p:txBody>
      </p:sp>
    </p:spTree>
    <p:extLst>
      <p:ext uri="{BB962C8B-B14F-4D97-AF65-F5344CB8AC3E}">
        <p14:creationId xmlns:p14="http://schemas.microsoft.com/office/powerpoint/2010/main" val="3655906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AC6B4-6FA1-1947-9104-B34431F9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0574" y="175038"/>
            <a:ext cx="5854880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Teacher pack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Teacher">
            <a:extLst>
              <a:ext uri="{FF2B5EF4-FFF2-40B4-BE49-F238E27FC236}">
                <a16:creationId xmlns:a16="http://schemas.microsoft.com/office/drawing/2014/main" id="{9A5DB677-7E17-4B0D-819C-B8BB725514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41DECD-B834-5141-9DD2-661B356987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1606218"/>
            <a:ext cx="5855741" cy="5076744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Learning objectives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Content </a:t>
            </a:r>
          </a:p>
          <a:p>
            <a:r>
              <a:rPr lang="en-US" sz="2400" dirty="0">
                <a:solidFill>
                  <a:srgbClr val="000000"/>
                </a:solidFill>
              </a:rPr>
              <a:t>Vocabulary</a:t>
            </a:r>
          </a:p>
          <a:p>
            <a:r>
              <a:rPr lang="en-US" sz="2400" dirty="0">
                <a:solidFill>
                  <a:srgbClr val="000000"/>
                </a:solidFill>
              </a:rPr>
              <a:t>Full lesson plan, with adaptations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Video links and worksheets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Pre-recorded lessons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Links to other curriculum areas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Additional reading and resources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Questions in the student quiz and staff feedback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r>
              <a:rPr lang="en-US" sz="2400" dirty="0">
                <a:solidFill>
                  <a:srgbClr val="000000"/>
                </a:solidFill>
              </a:rPr>
              <a:t>Training video and slide deck</a:t>
            </a:r>
          </a:p>
          <a:p>
            <a:endParaRPr lang="en-US" sz="2400" dirty="0">
              <a:solidFill>
                <a:srgbClr val="000000"/>
              </a:solidFill>
            </a:endParaRPr>
          </a:p>
          <a:p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AC3CB-B63B-034D-BD7E-47758D45D1D3}"/>
              </a:ext>
            </a:extLst>
          </p:cNvPr>
          <p:cNvSpPr txBox="1"/>
          <p:nvPr/>
        </p:nvSpPr>
        <p:spPr>
          <a:xfrm>
            <a:off x="6090573" y="6211669"/>
            <a:ext cx="4247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https://www.psych.ox.ac.uk/research/seen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72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096" y="1153572"/>
            <a:ext cx="3418138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What is SEEN?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6555" y="1387282"/>
            <a:ext cx="7396349" cy="5151629"/>
          </a:xfrm>
        </p:spPr>
        <p:txBody>
          <a:bodyPr anchor="ctr">
            <a:normAutofit/>
          </a:bodyPr>
          <a:lstStyle/>
          <a:p>
            <a:r>
              <a:rPr lang="en-US" dirty="0"/>
              <a:t>1 year project </a:t>
            </a:r>
          </a:p>
          <a:p>
            <a:r>
              <a:rPr lang="en-US" dirty="0"/>
              <a:t>Pilot curricular materials in secondary schools</a:t>
            </a:r>
          </a:p>
          <a:p>
            <a:r>
              <a:rPr lang="en-US" dirty="0"/>
              <a:t>Academic and Education Expert Advisory Group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01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CB6C291-6CAF-46DF-ACFF-AADF0FD03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EBADBCA-DA20-4279-93C6-011DEF18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3" t="3964" b="3964"/>
          <a:stretch>
            <a:fillRect/>
          </a:stretch>
        </p:blipFill>
        <p:spPr>
          <a:xfrm>
            <a:off x="0" y="1"/>
            <a:ext cx="7554138" cy="6857999"/>
          </a:xfrm>
          <a:custGeom>
            <a:avLst/>
            <a:gdLst>
              <a:gd name="connsiteX0" fmla="*/ 0 w 7554138"/>
              <a:gd name="connsiteY0" fmla="*/ 0 h 6857999"/>
              <a:gd name="connsiteX1" fmla="*/ 7554138 w 7554138"/>
              <a:gd name="connsiteY1" fmla="*/ 0 h 6857999"/>
              <a:gd name="connsiteX2" fmla="*/ 7554138 w 7554138"/>
              <a:gd name="connsiteY2" fmla="*/ 6857999 h 6857999"/>
              <a:gd name="connsiteX3" fmla="*/ 0 w 7554138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4138" h="6857999">
                <a:moveTo>
                  <a:pt x="0" y="0"/>
                </a:moveTo>
                <a:lnTo>
                  <a:pt x="7554138" y="0"/>
                </a:lnTo>
                <a:lnTo>
                  <a:pt x="7554138" y="6857999"/>
                </a:lnTo>
                <a:lnTo>
                  <a:pt x="0" y="6857999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EAC6B4-6FA1-1947-9104-B34431F9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</a:t>
            </a:r>
            <a:b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735DC46-5663-471D-AADB-81E00E65B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0850" y="0"/>
            <a:ext cx="539115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869FE1A-586C-C84E-8815-0E61DDB65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9760" y="2496457"/>
            <a:ext cx="6342240" cy="168365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kern="1200" dirty="0">
                <a:solidFill>
                  <a:srgbClr val="000000"/>
                </a:solidFill>
                <a:latin typeface="+mn-lt"/>
                <a:ea typeface="+mn-ea"/>
                <a:cs typeface="+mn-cs"/>
                <a:hlinkClick r:id="rId3"/>
              </a:rPr>
              <a:t>https://www.psych.ox.ac.uk/research/seen</a:t>
            </a:r>
            <a:endParaRPr lang="en-US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000000"/>
                </a:solidFill>
                <a:hlinkClick r:id="rId4"/>
              </a:rPr>
              <a:t>seen@psych.ox.ac.uk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kern="1200" dirty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5" name="Picture 14" descr="Graphical user interface&#10;&#10;Description automatically generated">
            <a:extLst>
              <a:ext uri="{FF2B5EF4-FFF2-40B4-BE49-F238E27FC236}">
                <a16:creationId xmlns:a16="http://schemas.microsoft.com/office/drawing/2014/main" id="{9F32905F-EA24-4B4F-8D9B-B513ED3B1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9257" y="157389"/>
            <a:ext cx="5881008" cy="19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78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056A1B-F91F-E044-8DA8-8B6EF54C8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7263" y="221314"/>
            <a:ext cx="6657474" cy="135575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Expert Advisory Groups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66AC397-2410-504C-B647-6AD52A269688}"/>
              </a:ext>
            </a:extLst>
          </p:cNvPr>
          <p:cNvSpPr txBox="1">
            <a:spLocks/>
          </p:cNvSpPr>
          <p:nvPr/>
        </p:nvSpPr>
        <p:spPr>
          <a:xfrm>
            <a:off x="1417817" y="2150217"/>
            <a:ext cx="3320455" cy="296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Academic: 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Prof Peter Fonagy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Laura Henry-Allain MBE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Prof Eamon McCrory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 Michelle Fernandes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Prof Elizabeth Meins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 David Whitebread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Prof Alan Stein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B1FAC5C-2ECE-5745-9165-3B108579AC62}"/>
              </a:ext>
            </a:extLst>
          </p:cNvPr>
          <p:cNvSpPr txBox="1">
            <a:spLocks/>
          </p:cNvSpPr>
          <p:nvPr/>
        </p:nvSpPr>
        <p:spPr>
          <a:xfrm>
            <a:off x="6813212" y="2066677"/>
            <a:ext cx="3320455" cy="2968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Education: </a:t>
            </a:r>
            <a:b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b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Thandiwe Banda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John Blake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Adam Boxer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Julian Clarke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Dame Kate Dethridge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Maggie Farrar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Ben Littlewood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Dr Oliver Wimborne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29150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Rationale behind the project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7272" y="333376"/>
            <a:ext cx="7466563" cy="6219824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Well established that first 1001 days (pregnancy and first two years of a child’s life) is critically important period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Impacts on long-term health, wellbeing, learning and earnings potential 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Sensitive and responsive caregiver-infant relationships pivotal to child’s development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Project aims to target the </a:t>
            </a:r>
            <a:r>
              <a:rPr lang="en-US" sz="2400" b="1" dirty="0"/>
              <a:t>next generation </a:t>
            </a:r>
            <a:r>
              <a:rPr lang="en-US" sz="2400" dirty="0"/>
              <a:t>of caregivers (parents, relatives, key workers, </a:t>
            </a:r>
            <a:r>
              <a:rPr lang="en-US" sz="2400" dirty="0" err="1"/>
              <a:t>neighbours</a:t>
            </a:r>
            <a:r>
              <a:rPr lang="en-US" sz="2400" dirty="0"/>
              <a:t> </a:t>
            </a:r>
            <a:r>
              <a:rPr lang="en-US" sz="2400" dirty="0" err="1"/>
              <a:t>etc</a:t>
            </a:r>
            <a:r>
              <a:rPr lang="en-US" sz="2400" dirty="0"/>
              <a:t>) to equip them for future interactions with young children  (aged 0-5)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3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The evidence base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797" y="1941740"/>
            <a:ext cx="11348117" cy="4251960"/>
          </a:xfrm>
        </p:spPr>
        <p:txBody>
          <a:bodyPr>
            <a:noAutofit/>
          </a:bodyPr>
          <a:lstStyle/>
          <a:p>
            <a:r>
              <a:rPr lang="en-GB" dirty="0"/>
              <a:t>Longitudinal studies (adverse childhood experiences, trauma, toxic stress) </a:t>
            </a:r>
          </a:p>
          <a:p>
            <a:r>
              <a:rPr lang="en-GB" dirty="0"/>
              <a:t>Longitudinal studies on early years interventions e.g. the ABC study</a:t>
            </a:r>
          </a:p>
          <a:p>
            <a:r>
              <a:rPr lang="en-GB" dirty="0"/>
              <a:t>Neurodevelopmental research (nature of plasticity of the early years) </a:t>
            </a:r>
          </a:p>
          <a:p>
            <a:r>
              <a:rPr lang="en-GB" dirty="0"/>
              <a:t>Cognitive research (e.g. language development, executive function). </a:t>
            </a:r>
          </a:p>
          <a:p>
            <a:r>
              <a:rPr lang="en-GB" dirty="0"/>
              <a:t>Use of technology to investigate links between brain and function e.g. fMRI studies and EEG studies.</a:t>
            </a:r>
          </a:p>
          <a:p>
            <a:r>
              <a:rPr lang="en-GB" dirty="0"/>
              <a:t>Economic analyses of intervention investment e.g. the Heckman Curve.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03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EAC6B4-6FA1-1947-9104-B34431F9E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rgbClr val="002147"/>
                </a:solidFill>
              </a:rPr>
              <a:t>The lessons…</a:t>
            </a:r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7" name="Content Placeholder 3">
            <a:extLst>
              <a:ext uri="{FF2B5EF4-FFF2-40B4-BE49-F238E27FC236}">
                <a16:creationId xmlns:a16="http://schemas.microsoft.com/office/drawing/2014/main" id="{D52F9ACD-4A97-4F00-8454-57972BB115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41248" y="91884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365337-9932-4745-9E65-3B7BE5884A74}"/>
              </a:ext>
            </a:extLst>
          </p:cNvPr>
          <p:cNvCxnSpPr/>
          <p:nvPr/>
        </p:nvCxnSpPr>
        <p:spPr>
          <a:xfrm>
            <a:off x="841248" y="5005137"/>
            <a:ext cx="1050645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09CC0B2-4DAE-0141-9D96-263B18902EFB}"/>
              </a:ext>
            </a:extLst>
          </p:cNvPr>
          <p:cNvSpPr txBox="1"/>
          <p:nvPr/>
        </p:nvSpPr>
        <p:spPr>
          <a:xfrm>
            <a:off x="1010653" y="5293895"/>
            <a:ext cx="5646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1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touching upon: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Adverse Childhood Experiences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- Trauma </a:t>
            </a:r>
          </a:p>
        </p:txBody>
      </p:sp>
    </p:spTree>
    <p:extLst>
      <p:ext uri="{BB962C8B-B14F-4D97-AF65-F5344CB8AC3E}">
        <p14:creationId xmlns:p14="http://schemas.microsoft.com/office/powerpoint/2010/main" val="145445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6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1FC839-5358-C641-B710-B17C736E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dirty="0"/>
              <a:t>Research commitment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CD-FE6F-A04D-B9EC-F52DCE930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95" y="1818172"/>
            <a:ext cx="11726562" cy="5039827"/>
          </a:xfrm>
        </p:spPr>
        <p:txBody>
          <a:bodyPr>
            <a:noAutofit/>
          </a:bodyPr>
          <a:lstStyle/>
          <a:p>
            <a:r>
              <a:rPr lang="en-GB" sz="2400" b="1" dirty="0"/>
              <a:t>Student questionnaire 1</a:t>
            </a:r>
            <a:r>
              <a:rPr lang="en-GB" sz="2400" dirty="0"/>
              <a:t> (before lesson 1)</a:t>
            </a:r>
          </a:p>
          <a:p>
            <a:pPr marL="0" indent="0">
              <a:buNone/>
            </a:pPr>
            <a:r>
              <a:rPr lang="en-GB" sz="2400" u="sng" dirty="0">
                <a:hlinkClick r:id="rId2"/>
              </a:rPr>
              <a:t>https://oxford.onlinesurveys.ac.uk/pre-pilot-pupil-survey-pre-lesson</a:t>
            </a:r>
            <a:endParaRPr lang="en-GB" sz="2400" dirty="0"/>
          </a:p>
          <a:p>
            <a:r>
              <a:rPr lang="en-GB" sz="2400" b="1" dirty="0"/>
              <a:t>Student questionnaire 2</a:t>
            </a:r>
            <a:r>
              <a:rPr lang="en-GB" sz="2400" dirty="0"/>
              <a:t> (end of lesson 3)</a:t>
            </a:r>
          </a:p>
          <a:p>
            <a:pPr marL="0" indent="0">
              <a:buNone/>
            </a:pPr>
            <a:r>
              <a:rPr lang="en-GB" sz="2400" u="sng" dirty="0">
                <a:hlinkClick r:id="rId3"/>
              </a:rPr>
              <a:t>https://oxford.onlinesurveys.ac.uk/pre-pilot-pupil-survey-post-lesson-</a:t>
            </a:r>
            <a:endParaRPr lang="en-GB" sz="2400" dirty="0"/>
          </a:p>
          <a:p>
            <a:r>
              <a:rPr lang="en-GB" sz="2400" b="1" dirty="0"/>
              <a:t>Student questionnaire 3 </a:t>
            </a:r>
            <a:r>
              <a:rPr lang="en-GB" sz="2400" dirty="0"/>
              <a:t>(4 - 8 weeks after lessons)</a:t>
            </a:r>
          </a:p>
          <a:p>
            <a:pPr marL="0" indent="0">
              <a:buNone/>
            </a:pPr>
            <a:r>
              <a:rPr lang="en-GB" sz="2400" u="sng" dirty="0">
                <a:hlinkClick r:id="rId4"/>
              </a:rPr>
              <a:t>https://oxford.onlinesurveys.ac.uk/pre-pilot-pupil-survey-follow-up</a:t>
            </a:r>
            <a:endParaRPr lang="en-GB" sz="2400" u="sng" dirty="0"/>
          </a:p>
          <a:p>
            <a:r>
              <a:rPr lang="en-GB" sz="2400" b="1" dirty="0"/>
              <a:t>Teacher questionnaire </a:t>
            </a:r>
            <a:r>
              <a:rPr lang="en-GB" sz="2400" dirty="0"/>
              <a:t>(after all lessons have been delivered)</a:t>
            </a:r>
          </a:p>
          <a:p>
            <a:pPr marL="0" indent="0">
              <a:buNone/>
            </a:pPr>
            <a:r>
              <a:rPr lang="en-GB" sz="2400" u="sng" dirty="0">
                <a:hlinkClick r:id="rId5"/>
              </a:rPr>
              <a:t>https://oxford.onlinesurveys.ac.uk/pre-pilot-teacher-survey</a:t>
            </a:r>
            <a:r>
              <a:rPr lang="en-GB" sz="2400" dirty="0"/>
              <a:t> </a:t>
            </a:r>
          </a:p>
          <a:p>
            <a:r>
              <a:rPr lang="en-GB" sz="2400" b="1" dirty="0"/>
              <a:t>Teacher focus group </a:t>
            </a:r>
            <a:r>
              <a:rPr lang="en-GB" sz="2400" i="1" dirty="0"/>
              <a:t>(optional)</a:t>
            </a:r>
          </a:p>
          <a:p>
            <a:r>
              <a:rPr lang="en-GB" sz="2400" b="1" dirty="0"/>
              <a:t>Student focus group </a:t>
            </a:r>
            <a:r>
              <a:rPr lang="en-GB" sz="2400" i="1" dirty="0"/>
              <a:t>(optional)</a:t>
            </a:r>
            <a:endParaRPr lang="en-GB" sz="2400" i="1" u="sng" dirty="0"/>
          </a:p>
          <a:p>
            <a:r>
              <a:rPr lang="en-GB" sz="2400" b="1" dirty="0"/>
              <a:t>Examples of student work </a:t>
            </a:r>
            <a:r>
              <a:rPr lang="en-GB" sz="2400" dirty="0"/>
              <a:t>(</a:t>
            </a:r>
            <a:r>
              <a:rPr lang="en-GB" sz="2400" i="1" dirty="0"/>
              <a:t>optional</a:t>
            </a:r>
            <a:r>
              <a:rPr lang="en-GB" sz="2400" dirty="0"/>
              <a:t>)</a:t>
            </a:r>
          </a:p>
          <a:p>
            <a:pPr marL="0" indent="0">
              <a:buNone/>
            </a:pPr>
            <a:endParaRPr lang="en-GB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13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741595D37729418B6C5FC16BF35E86" ma:contentTypeVersion="11" ma:contentTypeDescription="Create a new document." ma:contentTypeScope="" ma:versionID="3187b93ad5c57e88cc4d8cc98e317c11">
  <xsd:schema xmlns:xsd="http://www.w3.org/2001/XMLSchema" xmlns:xs="http://www.w3.org/2001/XMLSchema" xmlns:p="http://schemas.microsoft.com/office/2006/metadata/properties" xmlns:ns2="9994ac0f-d607-4737-825c-b6ab5ff17d7a" xmlns:ns3="64c167f5-444b-40fa-ac1c-d0dfc7f875be" targetNamespace="http://schemas.microsoft.com/office/2006/metadata/properties" ma:root="true" ma:fieldsID="d764e98df29d35f053c9f05e84503607" ns2:_="" ns3:_="">
    <xsd:import namespace="9994ac0f-d607-4737-825c-b6ab5ff17d7a"/>
    <xsd:import namespace="64c167f5-444b-40fa-ac1c-d0dfc7f875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94ac0f-d607-4737-825c-b6ab5ff17d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167f5-444b-40fa-ac1c-d0dfc7f875b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748B951-0D88-45DC-899E-DBDAF132246A}"/>
</file>

<file path=customXml/itemProps2.xml><?xml version="1.0" encoding="utf-8"?>
<ds:datastoreItem xmlns:ds="http://schemas.openxmlformats.org/officeDocument/2006/customXml" ds:itemID="{03BECD3B-AA22-488B-981C-FAA909568184}"/>
</file>

<file path=customXml/itemProps3.xml><?xml version="1.0" encoding="utf-8"?>
<ds:datastoreItem xmlns:ds="http://schemas.openxmlformats.org/officeDocument/2006/customXml" ds:itemID="{30677A04-88DC-495A-9B07-8E818C01E754}"/>
</file>

<file path=docProps/app.xml><?xml version="1.0" encoding="utf-8"?>
<Properties xmlns="http://schemas.openxmlformats.org/officeDocument/2006/extended-properties" xmlns:vt="http://schemas.openxmlformats.org/officeDocument/2006/docPropsVTypes">
  <TotalTime>1748</TotalTime>
  <Words>2939</Words>
  <Application>Microsoft Macintosh PowerPoint</Application>
  <PresentationFormat>Widescreen</PresentationFormat>
  <Paragraphs>392</Paragraphs>
  <Slides>40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PowerPoint Presentation</vt:lpstr>
      <vt:lpstr>Training contents:</vt:lpstr>
      <vt:lpstr>The SEEN Project rationale and background</vt:lpstr>
      <vt:lpstr>What is SEEN?</vt:lpstr>
      <vt:lpstr>Expert Advisory Groups</vt:lpstr>
      <vt:lpstr>Rationale behind the project</vt:lpstr>
      <vt:lpstr>The evidence base</vt:lpstr>
      <vt:lpstr>The lessons…</vt:lpstr>
      <vt:lpstr>Research commitment</vt:lpstr>
      <vt:lpstr>Scientific background</vt:lpstr>
      <vt:lpstr>The neuroscience</vt:lpstr>
      <vt:lpstr>The brain’s ‘environment’ – role of the caregiver and experiences</vt:lpstr>
      <vt:lpstr>What is the caregiver’s role?     …to provide the experiences</vt:lpstr>
      <vt:lpstr>However… it is not deterministic</vt:lpstr>
      <vt:lpstr>The ABC longitudinal study </vt:lpstr>
      <vt:lpstr>Videos to watch </vt:lpstr>
      <vt:lpstr>The 3 lessons</vt:lpstr>
      <vt:lpstr>PowerPoint Presentation</vt:lpstr>
      <vt:lpstr>Teaching points lesson 1</vt:lpstr>
      <vt:lpstr>Lesson 1 differentiation </vt:lpstr>
      <vt:lpstr>Check your understanding</vt:lpstr>
      <vt:lpstr>Check your understanding</vt:lpstr>
      <vt:lpstr>PowerPoint Presentation</vt:lpstr>
      <vt:lpstr>Teaching points lesson 2</vt:lpstr>
      <vt:lpstr>Getting the young people to apply their knowledge</vt:lpstr>
      <vt:lpstr>Lesson 2 differentiation </vt:lpstr>
      <vt:lpstr>Check your understanding</vt:lpstr>
      <vt:lpstr>Check your understanding</vt:lpstr>
      <vt:lpstr>Imagine you are asked to help look after a friend's 2-year-old child for the day. Explain what you can do to support the child's brain development as you play together. Give three different examples.   </vt:lpstr>
      <vt:lpstr>PowerPoint Presentation</vt:lpstr>
      <vt:lpstr>Teaching points lesson 3</vt:lpstr>
      <vt:lpstr>Lesson 3 differentiation </vt:lpstr>
      <vt:lpstr>Check your understanding</vt:lpstr>
      <vt:lpstr>Check your understanding</vt:lpstr>
      <vt:lpstr>Additional activities</vt:lpstr>
      <vt:lpstr>Safeguarding</vt:lpstr>
      <vt:lpstr>Safeguarding</vt:lpstr>
      <vt:lpstr>Teacher pack</vt:lpstr>
      <vt:lpstr>Teacher pack</vt:lpstr>
      <vt:lpstr>Questions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Aukland</dc:creator>
  <cp:lastModifiedBy>Louise Aukland</cp:lastModifiedBy>
  <cp:revision>2</cp:revision>
  <cp:lastPrinted>2021-03-30T09:20:14Z</cp:lastPrinted>
  <dcterms:created xsi:type="dcterms:W3CDTF">2021-02-22T14:38:19Z</dcterms:created>
  <dcterms:modified xsi:type="dcterms:W3CDTF">2021-03-31T09:03:50Z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0x010100EF741595D37729418B6C5FC16BF35E86</vt:lpwstr>
  </property>
</Properties>
</file>